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4"/>
  </p:notesMasterIdLst>
  <p:sldIdLst>
    <p:sldId id="256" r:id="rId2"/>
    <p:sldId id="261" r:id="rId3"/>
    <p:sldId id="260" r:id="rId4"/>
    <p:sldId id="257" r:id="rId5"/>
    <p:sldId id="258" r:id="rId6"/>
    <p:sldId id="259" r:id="rId7"/>
    <p:sldId id="266" r:id="rId8"/>
    <p:sldId id="267" r:id="rId9"/>
    <p:sldId id="268" r:id="rId10"/>
    <p:sldId id="269" r:id="rId11"/>
    <p:sldId id="270" r:id="rId12"/>
    <p:sldId id="273" r:id="rId13"/>
    <p:sldId id="272" r:id="rId14"/>
    <p:sldId id="274" r:id="rId15"/>
    <p:sldId id="275" r:id="rId16"/>
    <p:sldId id="276" r:id="rId17"/>
    <p:sldId id="278" r:id="rId18"/>
    <p:sldId id="281" r:id="rId19"/>
    <p:sldId id="282" r:id="rId20"/>
    <p:sldId id="283" r:id="rId21"/>
    <p:sldId id="284" r:id="rId22"/>
    <p:sldId id="285" r:id="rId23"/>
    <p:sldId id="286" r:id="rId24"/>
    <p:sldId id="287" r:id="rId25"/>
    <p:sldId id="288" r:id="rId26"/>
    <p:sldId id="289" r:id="rId27"/>
    <p:sldId id="290" r:id="rId28"/>
    <p:sldId id="291" r:id="rId29"/>
    <p:sldId id="294" r:id="rId30"/>
    <p:sldId id="295" r:id="rId31"/>
    <p:sldId id="298" r:id="rId32"/>
    <p:sldId id="29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000000"/>
    <a:srgbClr val="8C8D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7BC78B-44DB-4906-B5C0-4D2AAC157735}" v="75" dt="2022-11-28T16:38:42.7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60" d="100"/>
          <a:sy n="60" d="100"/>
        </p:scale>
        <p:origin x="300"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F3F539-CFD9-4854-B0FE-7D1383142A80}" type="datetimeFigureOut">
              <a:rPr lang="en-US" smtClean="0"/>
              <a:t>5/20/2023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5BBD42-032E-444A-B2DB-90D3E1560CBF}" type="slidenum">
              <a:rPr lang="en-US" smtClean="0"/>
              <a:t>‹#›</a:t>
            </a:fld>
            <a:endParaRPr lang="en-US"/>
          </a:p>
        </p:txBody>
      </p:sp>
    </p:spTree>
    <p:extLst>
      <p:ext uri="{BB962C8B-B14F-4D97-AF65-F5344CB8AC3E}">
        <p14:creationId xmlns:p14="http://schemas.microsoft.com/office/powerpoint/2010/main" val="2476106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5/20/2023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5/20/2023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5/20/2023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5/20/2023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5/20/2023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5/20/2023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5/20/2023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5/20/2023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5/20/2023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slide" Target="slide15.xml"/><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slide" Target="slide14.xml"/><Relationship Id="rId5" Type="http://schemas.openxmlformats.org/officeDocument/2006/relationships/image" Target="../media/image34.svg"/><Relationship Id="rId4" Type="http://schemas.openxmlformats.org/officeDocument/2006/relationships/image" Target="../media/image33.png"/><Relationship Id="rId14" Type="http://schemas.openxmlformats.org/officeDocument/2006/relationships/slide" Target="slide16.xml"/></Relationships>
</file>

<file path=ppt/slides/_rels/slide1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arduino.cc/" TargetMode="External"/><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5.xml"/><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slide" Target="slide4.xml"/><Relationship Id="rId14" Type="http://schemas.openxmlformats.org/officeDocument/2006/relationships/slide" Target="slide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5.png"/><Relationship Id="rId3" Type="http://schemas.openxmlformats.org/officeDocument/2006/relationships/image" Target="../media/image12.svg"/><Relationship Id="rId21" Type="http://schemas.openxmlformats.org/officeDocument/2006/relationships/slide" Target="slide8.xml"/><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slide" Target="slide12.xml"/><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19" Type="http://schemas.openxmlformats.org/officeDocument/2006/relationships/slide" Target="slide10.xml"/><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slide" Target="slide11.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238F1-FEE3-06D5-EF69-6A015EF6EE3C}"/>
              </a:ext>
            </a:extLst>
          </p:cNvPr>
          <p:cNvSpPr>
            <a:spLocks noGrp="1"/>
          </p:cNvSpPr>
          <p:nvPr>
            <p:ph type="ctrTitle"/>
          </p:nvPr>
        </p:nvSpPr>
        <p:spPr>
          <a:xfrm>
            <a:off x="1915128" y="1609782"/>
            <a:ext cx="8361229" cy="3356450"/>
          </a:xfrm>
        </p:spPr>
        <p:txBody>
          <a:bodyPr/>
          <a:lstStyle/>
          <a:p>
            <a:r>
              <a:rPr lang="en-US" sz="5400" cap="none" dirty="0"/>
              <a:t>VI BASED HEMODYNAMIC</a:t>
            </a:r>
            <a:br>
              <a:rPr lang="en-US" sz="5400" cap="none" dirty="0"/>
            </a:br>
            <a:r>
              <a:rPr lang="en-US" sz="5400" cap="none" dirty="0"/>
              <a:t>MONITOR</a:t>
            </a:r>
            <a:br>
              <a:rPr lang="en-US" sz="5400" b="1" i="0" cap="none" dirty="0">
                <a:solidFill>
                  <a:srgbClr val="FFFFFF"/>
                </a:solidFill>
                <a:effectLst/>
                <a:latin typeface="-apple-system"/>
              </a:rPr>
            </a:br>
            <a:endParaRPr lang="en-US" sz="5400" cap="none" dirty="0"/>
          </a:p>
        </p:txBody>
      </p:sp>
    </p:spTree>
    <p:extLst>
      <p:ext uri="{BB962C8B-B14F-4D97-AF65-F5344CB8AC3E}">
        <p14:creationId xmlns:p14="http://schemas.microsoft.com/office/powerpoint/2010/main" val="2809932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F8F89-800C-E38E-D82B-75EB5C6BA3F2}"/>
              </a:ext>
            </a:extLst>
          </p:cNvPr>
          <p:cNvSpPr>
            <a:spLocks noGrp="1"/>
          </p:cNvSpPr>
          <p:nvPr>
            <p:ph type="title"/>
          </p:nvPr>
        </p:nvSpPr>
        <p:spPr>
          <a:xfrm>
            <a:off x="1371600" y="505110"/>
            <a:ext cx="9601200" cy="1485900"/>
          </a:xfrm>
        </p:spPr>
        <p:txBody>
          <a:bodyPr/>
          <a:lstStyle/>
          <a:p>
            <a:pPr algn="ctr"/>
            <a:r>
              <a:rPr lang="en-US" dirty="0"/>
              <a:t>PHOTOPLETHYSMOGRAM SENSOR</a:t>
            </a:r>
          </a:p>
        </p:txBody>
      </p:sp>
      <p:pic>
        <p:nvPicPr>
          <p:cNvPr id="5" name="Picture 4">
            <a:extLst>
              <a:ext uri="{FF2B5EF4-FFF2-40B4-BE49-F238E27FC236}">
                <a16:creationId xmlns:a16="http://schemas.microsoft.com/office/drawing/2014/main" id="{96A331E8-986D-2A79-7503-CFF50703718A}"/>
              </a:ext>
            </a:extLst>
          </p:cNvPr>
          <p:cNvPicPr>
            <a:picLocks noChangeAspect="1"/>
          </p:cNvPicPr>
          <p:nvPr/>
        </p:nvPicPr>
        <p:blipFill>
          <a:blip r:embed="rId2"/>
          <a:stretch>
            <a:fillRect/>
          </a:stretch>
        </p:blipFill>
        <p:spPr>
          <a:xfrm>
            <a:off x="1303614" y="1626208"/>
            <a:ext cx="3778060" cy="3778060"/>
          </a:xfrm>
          <a:prstGeom prst="rect">
            <a:avLst/>
          </a:prstGeom>
        </p:spPr>
      </p:pic>
      <p:sp>
        <p:nvSpPr>
          <p:cNvPr id="6" name="TextBox 5">
            <a:extLst>
              <a:ext uri="{FF2B5EF4-FFF2-40B4-BE49-F238E27FC236}">
                <a16:creationId xmlns:a16="http://schemas.microsoft.com/office/drawing/2014/main" id="{C5E4DB19-7DB3-E2D2-A6FA-7281E324D6B1}"/>
              </a:ext>
            </a:extLst>
          </p:cNvPr>
          <p:cNvSpPr txBox="1"/>
          <p:nvPr/>
        </p:nvSpPr>
        <p:spPr>
          <a:xfrm>
            <a:off x="6096000" y="1560503"/>
            <a:ext cx="4792386" cy="4247317"/>
          </a:xfrm>
          <a:prstGeom prst="rect">
            <a:avLst/>
          </a:prstGeom>
          <a:noFill/>
        </p:spPr>
        <p:txBody>
          <a:bodyPr wrap="square" rtlCol="0">
            <a:spAutoFit/>
          </a:bodyPr>
          <a:lstStyle/>
          <a:p>
            <a:r>
              <a:rPr lang="en-US" b="0" i="0">
                <a:solidFill>
                  <a:srgbClr val="3A3A3A"/>
                </a:solidFill>
                <a:effectLst/>
                <a:latin typeface="Open Sans" panose="020B0606030504020204" pitchFamily="34" charset="0"/>
              </a:rPr>
              <a:t>Heart rate pulse sensor amped is a such type of sensor which is mainly used for sensing heartbeat rate. Normally it is very difficult task to measure the exact heartbeat rate, but this have become so much easy with the help of this pulse sensor amped. If we talk about heartbeat, then heart beat is a periodic signal that is produced by any software or hardware system for giving intimation to normal of working of any system. For measuring this periodic intimation signal, so many sensors have been using currently in market but here we shell only talk about pulse sensor amped. </a:t>
            </a:r>
            <a:endParaRPr lang="en-US" dirty="0"/>
          </a:p>
        </p:txBody>
      </p:sp>
    </p:spTree>
    <p:extLst>
      <p:ext uri="{BB962C8B-B14F-4D97-AF65-F5344CB8AC3E}">
        <p14:creationId xmlns:p14="http://schemas.microsoft.com/office/powerpoint/2010/main" val="630211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D5C8B-2F6B-C6CD-6558-47A46345D131}"/>
              </a:ext>
            </a:extLst>
          </p:cNvPr>
          <p:cNvSpPr>
            <a:spLocks noGrp="1"/>
          </p:cNvSpPr>
          <p:nvPr>
            <p:ph type="title"/>
          </p:nvPr>
        </p:nvSpPr>
        <p:spPr/>
        <p:txBody>
          <a:bodyPr/>
          <a:lstStyle/>
          <a:p>
            <a:pPr algn="ctr"/>
            <a:r>
              <a:rPr lang="en-US" dirty="0"/>
              <a:t>LM35 TEMPERATURE SENSOR</a:t>
            </a:r>
          </a:p>
        </p:txBody>
      </p:sp>
      <p:pic>
        <p:nvPicPr>
          <p:cNvPr id="5" name="Picture 4">
            <a:extLst>
              <a:ext uri="{FF2B5EF4-FFF2-40B4-BE49-F238E27FC236}">
                <a16:creationId xmlns:a16="http://schemas.microsoft.com/office/drawing/2014/main" id="{7C5085F5-CC58-750E-1C59-119E72913874}"/>
              </a:ext>
            </a:extLst>
          </p:cNvPr>
          <p:cNvPicPr>
            <a:picLocks noChangeAspect="1"/>
          </p:cNvPicPr>
          <p:nvPr/>
        </p:nvPicPr>
        <p:blipFill>
          <a:blip r:embed="rId2"/>
          <a:stretch>
            <a:fillRect/>
          </a:stretch>
        </p:blipFill>
        <p:spPr>
          <a:xfrm>
            <a:off x="1544077" y="2058313"/>
            <a:ext cx="3048000" cy="3048000"/>
          </a:xfrm>
          <a:prstGeom prst="rect">
            <a:avLst/>
          </a:prstGeom>
        </p:spPr>
      </p:pic>
      <p:sp>
        <p:nvSpPr>
          <p:cNvPr id="6" name="TextBox 5">
            <a:extLst>
              <a:ext uri="{FF2B5EF4-FFF2-40B4-BE49-F238E27FC236}">
                <a16:creationId xmlns:a16="http://schemas.microsoft.com/office/drawing/2014/main" id="{3614064F-0447-5F47-A1DC-E0F1DD47EC3C}"/>
              </a:ext>
            </a:extLst>
          </p:cNvPr>
          <p:cNvSpPr txBox="1"/>
          <p:nvPr/>
        </p:nvSpPr>
        <p:spPr>
          <a:xfrm>
            <a:off x="5590434" y="2171700"/>
            <a:ext cx="5694467" cy="2031325"/>
          </a:xfrm>
          <a:prstGeom prst="rect">
            <a:avLst/>
          </a:prstGeom>
          <a:noFill/>
        </p:spPr>
        <p:txBody>
          <a:bodyPr wrap="square" rtlCol="0">
            <a:spAutoFit/>
          </a:bodyPr>
          <a:lstStyle/>
          <a:p>
            <a:r>
              <a:rPr lang="en-US" b="0" i="0" dirty="0">
                <a:solidFill>
                  <a:srgbClr val="444444"/>
                </a:solidFill>
                <a:effectLst/>
                <a:latin typeface="Roboto" panose="02000000000000000000" pitchFamily="2" charset="0"/>
              </a:rPr>
              <a:t>An</a:t>
            </a:r>
            <a:r>
              <a:rPr lang="en-US" b="1" i="0" dirty="0">
                <a:solidFill>
                  <a:srgbClr val="444444"/>
                </a:solidFill>
                <a:effectLst/>
                <a:latin typeface="Roboto" panose="02000000000000000000" pitchFamily="2" charset="0"/>
              </a:rPr>
              <a:t> LM35 temperature sensor</a:t>
            </a:r>
            <a:r>
              <a:rPr lang="en-US" b="0" i="0" dirty="0">
                <a:solidFill>
                  <a:srgbClr val="444444"/>
                </a:solidFill>
                <a:effectLst/>
                <a:latin typeface="Roboto" panose="02000000000000000000" pitchFamily="2" charset="0"/>
              </a:rPr>
              <a:t> is an integrated circuit that generates an analog output signal equivalent to the instantaneous temperature. One advantage of</a:t>
            </a:r>
            <a:r>
              <a:rPr lang="en-US" b="1" i="0" dirty="0">
                <a:solidFill>
                  <a:srgbClr val="444444"/>
                </a:solidFill>
                <a:effectLst/>
                <a:latin typeface="Roboto" panose="02000000000000000000" pitchFamily="2" charset="0"/>
              </a:rPr>
              <a:t> LM35</a:t>
            </a:r>
            <a:r>
              <a:rPr lang="en-US" b="0" i="0" dirty="0">
                <a:solidFill>
                  <a:srgbClr val="444444"/>
                </a:solidFill>
                <a:effectLst/>
                <a:latin typeface="Roboto" panose="02000000000000000000" pitchFamily="2" charset="0"/>
              </a:rPr>
              <a:t> is that it doesn’t need external calibration to work. Moreover, its outer coating prevents it from self-heating, and can anyone can afford it since it’s cost-effective.</a:t>
            </a:r>
            <a:endParaRPr lang="en-US" dirty="0"/>
          </a:p>
        </p:txBody>
      </p:sp>
    </p:spTree>
    <p:extLst>
      <p:ext uri="{BB962C8B-B14F-4D97-AF65-F5344CB8AC3E}">
        <p14:creationId xmlns:p14="http://schemas.microsoft.com/office/powerpoint/2010/main" val="1934483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C6E7-24CC-A425-D696-F16D669D298A}"/>
              </a:ext>
            </a:extLst>
          </p:cNvPr>
          <p:cNvSpPr>
            <a:spLocks noGrp="1"/>
          </p:cNvSpPr>
          <p:nvPr>
            <p:ph type="title"/>
          </p:nvPr>
        </p:nvSpPr>
        <p:spPr/>
        <p:txBody>
          <a:bodyPr/>
          <a:lstStyle/>
          <a:p>
            <a:pPr algn="ctr"/>
            <a:r>
              <a:rPr lang="en-US" dirty="0"/>
              <a:t>GSM SIM800L</a:t>
            </a:r>
          </a:p>
        </p:txBody>
      </p:sp>
      <p:pic>
        <p:nvPicPr>
          <p:cNvPr id="5" name="Picture 4">
            <a:extLst>
              <a:ext uri="{FF2B5EF4-FFF2-40B4-BE49-F238E27FC236}">
                <a16:creationId xmlns:a16="http://schemas.microsoft.com/office/drawing/2014/main" id="{77D33BAD-53CD-224F-0A3A-2C7ECBF92CBF}"/>
              </a:ext>
            </a:extLst>
          </p:cNvPr>
          <p:cNvPicPr>
            <a:picLocks noChangeAspect="1"/>
          </p:cNvPicPr>
          <p:nvPr/>
        </p:nvPicPr>
        <p:blipFill>
          <a:blip r:embed="rId2"/>
          <a:stretch>
            <a:fillRect/>
          </a:stretch>
        </p:blipFill>
        <p:spPr>
          <a:xfrm>
            <a:off x="1081401" y="1532783"/>
            <a:ext cx="4089876" cy="4089876"/>
          </a:xfrm>
          <a:prstGeom prst="rect">
            <a:avLst/>
          </a:prstGeom>
        </p:spPr>
      </p:pic>
      <p:sp>
        <p:nvSpPr>
          <p:cNvPr id="6" name="TextBox 5">
            <a:extLst>
              <a:ext uri="{FF2B5EF4-FFF2-40B4-BE49-F238E27FC236}">
                <a16:creationId xmlns:a16="http://schemas.microsoft.com/office/drawing/2014/main" id="{599615E6-BBE4-DF1E-EF72-89B5EE369F91}"/>
              </a:ext>
            </a:extLst>
          </p:cNvPr>
          <p:cNvSpPr txBox="1"/>
          <p:nvPr/>
        </p:nvSpPr>
        <p:spPr>
          <a:xfrm>
            <a:off x="6096000" y="1708339"/>
            <a:ext cx="5216278" cy="2308324"/>
          </a:xfrm>
          <a:prstGeom prst="rect">
            <a:avLst/>
          </a:prstGeom>
          <a:noFill/>
        </p:spPr>
        <p:txBody>
          <a:bodyPr wrap="square" rtlCol="0">
            <a:spAutoFit/>
          </a:bodyPr>
          <a:lstStyle/>
          <a:p>
            <a:r>
              <a:rPr lang="en-US" b="0" i="0">
                <a:solidFill>
                  <a:srgbClr val="303030"/>
                </a:solidFill>
                <a:effectLst/>
                <a:latin typeface="-apple-system"/>
              </a:rPr>
              <a:t>The </a:t>
            </a:r>
            <a:r>
              <a:rPr lang="en-US" b="1" i="0">
                <a:solidFill>
                  <a:srgbClr val="303030"/>
                </a:solidFill>
                <a:effectLst/>
                <a:latin typeface="-apple-system"/>
              </a:rPr>
              <a:t>SIM800L</a:t>
            </a:r>
            <a:r>
              <a:rPr lang="en-US" b="0" i="0">
                <a:solidFill>
                  <a:srgbClr val="303030"/>
                </a:solidFill>
                <a:effectLst/>
                <a:latin typeface="-apple-system"/>
              </a:rPr>
              <a:t> is a GSM module from Simcom that gives any microcontroller GSM functionality, meaning it can connect to the mobile network to receive calls and send and receive text messages, and also connect to the internet using GPRS, TCP, or IP. Another advantage is that the board makes use of existing mobile frequencies, which means it can be used anywhere in the world.</a:t>
            </a:r>
            <a:endParaRPr lang="en-US" dirty="0"/>
          </a:p>
        </p:txBody>
      </p:sp>
    </p:spTree>
    <p:extLst>
      <p:ext uri="{BB962C8B-B14F-4D97-AF65-F5344CB8AC3E}">
        <p14:creationId xmlns:p14="http://schemas.microsoft.com/office/powerpoint/2010/main" val="2437059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2962A-D696-25BE-C713-181C47E9285D}"/>
              </a:ext>
            </a:extLst>
          </p:cNvPr>
          <p:cNvSpPr>
            <a:spLocks noGrp="1"/>
          </p:cNvSpPr>
          <p:nvPr>
            <p:ph type="title"/>
          </p:nvPr>
        </p:nvSpPr>
        <p:spPr>
          <a:xfrm>
            <a:off x="1508486" y="78025"/>
            <a:ext cx="9601200" cy="1485900"/>
          </a:xfrm>
        </p:spPr>
        <p:txBody>
          <a:bodyPr/>
          <a:lstStyle/>
          <a:p>
            <a:pPr algn="ctr"/>
            <a:r>
              <a:rPr lang="en-US" dirty="0"/>
              <a:t>SOFTWARE USED</a:t>
            </a:r>
          </a:p>
        </p:txBody>
      </p:sp>
      <p:sp>
        <p:nvSpPr>
          <p:cNvPr id="4" name="Flowchart: Extract 3">
            <a:extLst>
              <a:ext uri="{FF2B5EF4-FFF2-40B4-BE49-F238E27FC236}">
                <a16:creationId xmlns:a16="http://schemas.microsoft.com/office/drawing/2014/main" id="{B752EF89-BB87-F3A4-D36F-F0D44779D406}"/>
              </a:ext>
            </a:extLst>
          </p:cNvPr>
          <p:cNvSpPr/>
          <p:nvPr/>
        </p:nvSpPr>
        <p:spPr>
          <a:xfrm>
            <a:off x="3465960" y="2578937"/>
            <a:ext cx="4117537" cy="2557033"/>
          </a:xfrm>
          <a:prstGeom prst="flowChartExtra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 name="Flowchart: Extract 4">
            <a:extLst>
              <a:ext uri="{FF2B5EF4-FFF2-40B4-BE49-F238E27FC236}">
                <a16:creationId xmlns:a16="http://schemas.microsoft.com/office/drawing/2014/main" id="{7F557168-4223-B5E9-1298-9C5067B70885}"/>
              </a:ext>
            </a:extLst>
          </p:cNvPr>
          <p:cNvSpPr/>
          <p:nvPr/>
        </p:nvSpPr>
        <p:spPr>
          <a:xfrm rot="10800000">
            <a:off x="6110900" y="2171698"/>
            <a:ext cx="3554482" cy="2011543"/>
          </a:xfrm>
          <a:prstGeom prst="flowChartExtra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64789DB1-625A-E32C-3A77-F06D57D7311D}"/>
              </a:ext>
            </a:extLst>
          </p:cNvPr>
          <p:cNvSpPr/>
          <p:nvPr/>
        </p:nvSpPr>
        <p:spPr>
          <a:xfrm rot="5400000">
            <a:off x="2535819" y="2411135"/>
            <a:ext cx="2886475" cy="2407602"/>
          </a:xfrm>
          <a:prstGeom prst="r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11" name="Graphic 10" descr="Laptop with solid fill">
            <a:extLst>
              <a:ext uri="{FF2B5EF4-FFF2-40B4-BE49-F238E27FC236}">
                <a16:creationId xmlns:a16="http://schemas.microsoft.com/office/drawing/2014/main" id="{56478BF5-4435-79C6-1F63-15169C6986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3596" y="2092320"/>
            <a:ext cx="914400" cy="914400"/>
          </a:xfrm>
          <a:prstGeom prst="rect">
            <a:avLst/>
          </a:prstGeom>
        </p:spPr>
      </p:pic>
      <p:pic>
        <p:nvPicPr>
          <p:cNvPr id="13" name="Graphic 12" descr="Eye with solid fill">
            <a:extLst>
              <a:ext uri="{FF2B5EF4-FFF2-40B4-BE49-F238E27FC236}">
                <a16:creationId xmlns:a16="http://schemas.microsoft.com/office/drawing/2014/main" id="{2B8B49DA-53FC-B8A3-96A9-B0443E1F3C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49704" y="2038578"/>
            <a:ext cx="921132" cy="921132"/>
          </a:xfrm>
          <a:prstGeom prst="rect">
            <a:avLst/>
          </a:prstGeom>
        </p:spPr>
      </p:pic>
      <p:pic>
        <p:nvPicPr>
          <p:cNvPr id="15" name="Graphic 14" descr="Document with solid fill">
            <a:extLst>
              <a:ext uri="{FF2B5EF4-FFF2-40B4-BE49-F238E27FC236}">
                <a16:creationId xmlns:a16="http://schemas.microsoft.com/office/drawing/2014/main" id="{CF4995DC-F342-869F-6388-BB4CEB3BB2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18629" y="3114161"/>
            <a:ext cx="914400" cy="914400"/>
          </a:xfrm>
          <a:prstGeom prst="rect">
            <a:avLst/>
          </a:prstGeom>
        </p:spPr>
      </p:pic>
      <p:sp>
        <p:nvSpPr>
          <p:cNvPr id="17" name="TextBox 16">
            <a:extLst>
              <a:ext uri="{FF2B5EF4-FFF2-40B4-BE49-F238E27FC236}">
                <a16:creationId xmlns:a16="http://schemas.microsoft.com/office/drawing/2014/main" id="{2E8DF1F0-DE94-B6B1-4E5E-DC95B61F0076}"/>
              </a:ext>
            </a:extLst>
          </p:cNvPr>
          <p:cNvSpPr txBox="1"/>
          <p:nvPr/>
        </p:nvSpPr>
        <p:spPr>
          <a:xfrm>
            <a:off x="7232724" y="2852840"/>
            <a:ext cx="1252281" cy="369332"/>
          </a:xfrm>
          <a:prstGeom prst="rect">
            <a:avLst/>
          </a:prstGeom>
          <a:noFill/>
        </p:spPr>
        <p:txBody>
          <a:bodyPr wrap="square" rtlCol="0">
            <a:spAutoFit/>
          </a:bodyPr>
          <a:lstStyle/>
          <a:p>
            <a:r>
              <a:rPr lang="en-US" dirty="0">
                <a:solidFill>
                  <a:schemeClr val="bg1"/>
                </a:solidFill>
              </a:rPr>
              <a:t>LABVIEW</a:t>
            </a:r>
          </a:p>
        </p:txBody>
      </p:sp>
      <p:sp>
        <p:nvSpPr>
          <p:cNvPr id="19" name="TextBox 18">
            <a:extLst>
              <a:ext uri="{FF2B5EF4-FFF2-40B4-BE49-F238E27FC236}">
                <a16:creationId xmlns:a16="http://schemas.microsoft.com/office/drawing/2014/main" id="{EF0E2390-2A19-314D-7F17-06670CBC7831}"/>
              </a:ext>
            </a:extLst>
          </p:cNvPr>
          <p:cNvSpPr txBox="1"/>
          <p:nvPr/>
        </p:nvSpPr>
        <p:spPr>
          <a:xfrm>
            <a:off x="2894855" y="3006720"/>
            <a:ext cx="1252281" cy="646331"/>
          </a:xfrm>
          <a:prstGeom prst="rect">
            <a:avLst/>
          </a:prstGeom>
          <a:noFill/>
        </p:spPr>
        <p:txBody>
          <a:bodyPr wrap="square" rtlCol="0">
            <a:spAutoFit/>
          </a:bodyPr>
          <a:lstStyle/>
          <a:p>
            <a:r>
              <a:rPr lang="en-US" dirty="0"/>
              <a:t>ADRIUNO IDE</a:t>
            </a:r>
          </a:p>
        </p:txBody>
      </p:sp>
      <p:sp>
        <p:nvSpPr>
          <p:cNvPr id="20" name="TextBox 19">
            <a:extLst>
              <a:ext uri="{FF2B5EF4-FFF2-40B4-BE49-F238E27FC236}">
                <a16:creationId xmlns:a16="http://schemas.microsoft.com/office/drawing/2014/main" id="{6E10A84A-B03B-6D13-3670-4AC106246553}"/>
              </a:ext>
            </a:extLst>
          </p:cNvPr>
          <p:cNvSpPr txBox="1"/>
          <p:nvPr/>
        </p:nvSpPr>
        <p:spPr>
          <a:xfrm>
            <a:off x="4958021" y="4282974"/>
            <a:ext cx="1137979" cy="369332"/>
          </a:xfrm>
          <a:prstGeom prst="rect">
            <a:avLst/>
          </a:prstGeom>
          <a:noFill/>
        </p:spPr>
        <p:txBody>
          <a:bodyPr wrap="square" rtlCol="0">
            <a:spAutoFit/>
          </a:bodyPr>
          <a:lstStyle/>
          <a:p>
            <a:r>
              <a:rPr lang="en-US" dirty="0">
                <a:solidFill>
                  <a:schemeClr val="bg1">
                    <a:lumMod val="95000"/>
                  </a:schemeClr>
                </a:solidFill>
              </a:rPr>
              <a:t>NI - VISA</a:t>
            </a:r>
          </a:p>
        </p:txBody>
      </p:sp>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20093CD2-4CF2-39DE-FE10-23A6E0A6DC95}"/>
                  </a:ext>
                </a:extLst>
              </p:cNvPr>
              <p:cNvGraphicFramePr>
                <a:graphicFrameLocks noChangeAspect="1"/>
              </p:cNvGraphicFramePr>
              <p:nvPr>
                <p:extLst>
                  <p:ext uri="{D42A27DB-BD31-4B8C-83A1-F6EECF244321}">
                    <p14:modId xmlns:p14="http://schemas.microsoft.com/office/powerpoint/2010/main" val="3266437790"/>
                  </p:ext>
                </p:extLst>
              </p:nvPr>
            </p:nvGraphicFramePr>
            <p:xfrm>
              <a:off x="7068805" y="1531856"/>
              <a:ext cx="1638672" cy="2751118"/>
            </p:xfrm>
            <a:graphic>
              <a:graphicData uri="http://schemas.microsoft.com/office/powerpoint/2016/slidezoom">
                <pslz:sldZm>
                  <pslz:sldZmObj sldId="274" cId="326143865">
                    <pslz:zmPr id="{0F31B657-6F92-49B4-9E22-9E2E8D440206}" imageType="cover" transitionDur="1000">
                      <p166:blipFill xmlns:p166="http://schemas.microsoft.com/office/powerpoint/2016/6/main">
                        <a:blip r:embed="rId8"/>
                        <a:stretch>
                          <a:fillRect/>
                        </a:stretch>
                      </p166:blipFill>
                      <p166:spPr xmlns:p166="http://schemas.microsoft.com/office/powerpoint/2016/6/main">
                        <a:xfrm>
                          <a:off x="0" y="0"/>
                          <a:ext cx="1638672" cy="2751118"/>
                        </a:xfrm>
                        <a:prstGeom prst="rect">
                          <a:avLst/>
                        </a:prstGeom>
                        <a:ln w="3175">
                          <a:solidFill>
                            <a:prstClr val="ltGray"/>
                          </a:solidFill>
                        </a:ln>
                      </p166:spPr>
                    </pslz:zmPr>
                  </pslz:sldZmObj>
                </pslz:sldZm>
              </a:graphicData>
            </a:graphic>
          </p:graphicFrame>
        </mc:Choice>
        <mc:Fallback xmlns="">
          <p:pic>
            <p:nvPicPr>
              <p:cNvPr id="28" name="Slide Zoom 27">
                <a:hlinkClick r:id="rId11" action="ppaction://hlinksldjump"/>
                <a:extLst>
                  <a:ext uri="{FF2B5EF4-FFF2-40B4-BE49-F238E27FC236}">
                    <a16:creationId xmlns:a16="http://schemas.microsoft.com/office/drawing/2014/main" id="{20093CD2-4CF2-39DE-FE10-23A6E0A6DC95}"/>
                  </a:ext>
                </a:extLst>
              </p:cNvPr>
              <p:cNvPicPr>
                <a:picLocks noGrp="1" noRot="1" noChangeAspect="1" noMove="1" noResize="1" noEditPoints="1" noAdjustHandles="1" noChangeArrowheads="1" noChangeShapeType="1"/>
              </p:cNvPicPr>
              <p:nvPr/>
            </p:nvPicPr>
            <p:blipFill>
              <a:blip r:embed="rId12"/>
              <a:stretch>
                <a:fillRect/>
              </a:stretch>
            </p:blipFill>
            <p:spPr>
              <a:xfrm>
                <a:off x="7068805" y="1531856"/>
                <a:ext cx="1638672" cy="275111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DE2AFAB5-B4EA-FC02-566F-4AC32CEB77A6}"/>
                  </a:ext>
                </a:extLst>
              </p:cNvPr>
              <p:cNvGraphicFramePr>
                <a:graphicFrameLocks noChangeAspect="1"/>
              </p:cNvGraphicFramePr>
              <p:nvPr>
                <p:extLst>
                  <p:ext uri="{D42A27DB-BD31-4B8C-83A1-F6EECF244321}">
                    <p14:modId xmlns:p14="http://schemas.microsoft.com/office/powerpoint/2010/main" val="497629440"/>
                  </p:ext>
                </p:extLst>
              </p:nvPr>
            </p:nvGraphicFramePr>
            <p:xfrm>
              <a:off x="2847227" y="2038578"/>
              <a:ext cx="937996" cy="1489586"/>
            </p:xfrm>
            <a:graphic>
              <a:graphicData uri="http://schemas.microsoft.com/office/powerpoint/2016/slidezoom">
                <pslz:sldZm>
                  <pslz:sldZmObj sldId="275" cId="2280890420">
                    <pslz:zmPr id="{6B33F16A-1A90-4780-93FC-E4D41E91960A}" imageType="cover" transitionDur="1000">
                      <p166:blipFill xmlns:p166="http://schemas.microsoft.com/office/powerpoint/2016/6/main">
                        <a:blip r:embed="rId8"/>
                        <a:stretch>
                          <a:fillRect/>
                        </a:stretch>
                      </p166:blipFill>
                      <p166:spPr xmlns:p166="http://schemas.microsoft.com/office/powerpoint/2016/6/main">
                        <a:xfrm>
                          <a:off x="0" y="0"/>
                          <a:ext cx="937996" cy="1489586"/>
                        </a:xfrm>
                        <a:prstGeom prst="rect">
                          <a:avLst/>
                        </a:prstGeom>
                        <a:ln w="3175">
                          <a:solidFill>
                            <a:prstClr val="ltGray"/>
                          </a:solidFill>
                        </a:ln>
                      </p166:spPr>
                    </pslz:zmPr>
                  </pslz:sldZmObj>
                </pslz:sldZm>
              </a:graphicData>
            </a:graphic>
          </p:graphicFrame>
        </mc:Choice>
        <mc:Fallback xmlns="">
          <p:pic>
            <p:nvPicPr>
              <p:cNvPr id="30" name="Slide Zoom 29">
                <a:hlinkClick r:id="rId13" action="ppaction://hlinksldjump"/>
                <a:extLst>
                  <a:ext uri="{FF2B5EF4-FFF2-40B4-BE49-F238E27FC236}">
                    <a16:creationId xmlns:a16="http://schemas.microsoft.com/office/drawing/2014/main" id="{DE2AFAB5-B4EA-FC02-566F-4AC32CEB77A6}"/>
                  </a:ext>
                </a:extLst>
              </p:cNvPr>
              <p:cNvPicPr>
                <a:picLocks noGrp="1" noRot="1" noChangeAspect="1" noMove="1" noResize="1" noEditPoints="1" noAdjustHandles="1" noChangeArrowheads="1" noChangeShapeType="1"/>
              </p:cNvPicPr>
              <p:nvPr/>
            </p:nvPicPr>
            <p:blipFill>
              <a:blip r:embed="rId12"/>
              <a:stretch>
                <a:fillRect/>
              </a:stretch>
            </p:blipFill>
            <p:spPr>
              <a:xfrm>
                <a:off x="2847227" y="2038578"/>
                <a:ext cx="937996" cy="148958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C9D51425-4073-CE60-BFAC-8453CB9ADC7D}"/>
                  </a:ext>
                </a:extLst>
              </p:cNvPr>
              <p:cNvGraphicFramePr>
                <a:graphicFrameLocks noChangeAspect="1"/>
              </p:cNvGraphicFramePr>
              <p:nvPr>
                <p:extLst>
                  <p:ext uri="{D42A27DB-BD31-4B8C-83A1-F6EECF244321}">
                    <p14:modId xmlns:p14="http://schemas.microsoft.com/office/powerpoint/2010/main" val="2978632514"/>
                  </p:ext>
                </p:extLst>
              </p:nvPr>
            </p:nvGraphicFramePr>
            <p:xfrm>
              <a:off x="4294384" y="2886139"/>
              <a:ext cx="2290155" cy="3636883"/>
            </p:xfrm>
            <a:graphic>
              <a:graphicData uri="http://schemas.microsoft.com/office/powerpoint/2016/slidezoom">
                <pslz:sldZm>
                  <pslz:sldZmObj sldId="276" cId="1666456053">
                    <pslz:zmPr id="{DF7C6FB2-7F6C-4320-8F93-212C33498DF4}" imageType="cover" transitionDur="1000">
                      <p166:blipFill xmlns:p166="http://schemas.microsoft.com/office/powerpoint/2016/6/main">
                        <a:blip r:embed="rId8"/>
                        <a:stretch>
                          <a:fillRect/>
                        </a:stretch>
                      </p166:blipFill>
                      <p166:spPr xmlns:p166="http://schemas.microsoft.com/office/powerpoint/2016/6/main">
                        <a:xfrm>
                          <a:off x="0" y="0"/>
                          <a:ext cx="2290155" cy="3636883"/>
                        </a:xfrm>
                        <a:prstGeom prst="rect">
                          <a:avLst/>
                        </a:prstGeom>
                        <a:ln w="3175">
                          <a:solidFill>
                            <a:prstClr val="ltGray"/>
                          </a:solidFill>
                        </a:ln>
                      </p166:spPr>
                    </pslz:zmPr>
                  </pslz:sldZmObj>
                </pslz:sldZm>
              </a:graphicData>
            </a:graphic>
          </p:graphicFrame>
        </mc:Choice>
        <mc:Fallback xmlns="">
          <p:pic>
            <p:nvPicPr>
              <p:cNvPr id="32" name="Slide Zoom 31">
                <a:hlinkClick r:id="rId14" action="ppaction://hlinksldjump"/>
                <a:extLst>
                  <a:ext uri="{FF2B5EF4-FFF2-40B4-BE49-F238E27FC236}">
                    <a16:creationId xmlns:a16="http://schemas.microsoft.com/office/drawing/2014/main" id="{C9D51425-4073-CE60-BFAC-8453CB9ADC7D}"/>
                  </a:ext>
                </a:extLst>
              </p:cNvPr>
              <p:cNvPicPr>
                <a:picLocks noGrp="1" noRot="1" noChangeAspect="1" noMove="1" noResize="1" noEditPoints="1" noAdjustHandles="1" noChangeArrowheads="1" noChangeShapeType="1"/>
              </p:cNvPicPr>
              <p:nvPr/>
            </p:nvPicPr>
            <p:blipFill>
              <a:blip r:embed="rId12"/>
              <a:stretch>
                <a:fillRect/>
              </a:stretch>
            </p:blipFill>
            <p:spPr>
              <a:xfrm>
                <a:off x="4294384" y="2886139"/>
                <a:ext cx="2290155" cy="3636883"/>
              </a:xfrm>
              <a:prstGeom prst="rect">
                <a:avLst/>
              </a:prstGeom>
              <a:ln w="3175">
                <a:solidFill>
                  <a:prstClr val="ltGray"/>
                </a:solidFill>
              </a:ln>
            </p:spPr>
          </p:pic>
        </mc:Fallback>
      </mc:AlternateContent>
    </p:spTree>
    <p:extLst>
      <p:ext uri="{BB962C8B-B14F-4D97-AF65-F5344CB8AC3E}">
        <p14:creationId xmlns:p14="http://schemas.microsoft.com/office/powerpoint/2010/main" val="3162356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BE2F2-2195-36EE-41B1-5AB29C5B8562}"/>
              </a:ext>
            </a:extLst>
          </p:cNvPr>
          <p:cNvSpPr>
            <a:spLocks noGrp="1"/>
          </p:cNvSpPr>
          <p:nvPr>
            <p:ph type="title"/>
          </p:nvPr>
        </p:nvSpPr>
        <p:spPr/>
        <p:txBody>
          <a:bodyPr/>
          <a:lstStyle/>
          <a:p>
            <a:pPr algn="ctr"/>
            <a:r>
              <a:rPr lang="en-US" dirty="0"/>
              <a:t>LABVIEW</a:t>
            </a:r>
          </a:p>
        </p:txBody>
      </p:sp>
      <p:pic>
        <p:nvPicPr>
          <p:cNvPr id="5" name="Picture 4">
            <a:extLst>
              <a:ext uri="{FF2B5EF4-FFF2-40B4-BE49-F238E27FC236}">
                <a16:creationId xmlns:a16="http://schemas.microsoft.com/office/drawing/2014/main" id="{25042522-0E95-052C-F443-A7798944FEA6}"/>
              </a:ext>
            </a:extLst>
          </p:cNvPr>
          <p:cNvPicPr>
            <a:picLocks noChangeAspect="1"/>
          </p:cNvPicPr>
          <p:nvPr/>
        </p:nvPicPr>
        <p:blipFill>
          <a:blip r:embed="rId2"/>
          <a:stretch>
            <a:fillRect/>
          </a:stretch>
        </p:blipFill>
        <p:spPr>
          <a:xfrm>
            <a:off x="1113114" y="1826747"/>
            <a:ext cx="3581400" cy="2514600"/>
          </a:xfrm>
          <a:prstGeom prst="rect">
            <a:avLst/>
          </a:prstGeom>
        </p:spPr>
      </p:pic>
      <p:sp>
        <p:nvSpPr>
          <p:cNvPr id="6" name="TextBox 5">
            <a:extLst>
              <a:ext uri="{FF2B5EF4-FFF2-40B4-BE49-F238E27FC236}">
                <a16:creationId xmlns:a16="http://schemas.microsoft.com/office/drawing/2014/main" id="{2974864F-18F8-400C-AA85-F42F222B52C4}"/>
              </a:ext>
            </a:extLst>
          </p:cNvPr>
          <p:cNvSpPr txBox="1"/>
          <p:nvPr/>
        </p:nvSpPr>
        <p:spPr>
          <a:xfrm>
            <a:off x="5743746" y="1867128"/>
            <a:ext cx="5020987" cy="1754326"/>
          </a:xfrm>
          <a:prstGeom prst="rect">
            <a:avLst/>
          </a:prstGeom>
          <a:noFill/>
        </p:spPr>
        <p:txBody>
          <a:bodyPr wrap="square" rtlCol="0">
            <a:spAutoFit/>
          </a:bodyPr>
          <a:lstStyle/>
          <a:p>
            <a:r>
              <a:rPr lang="en-US" b="0" i="0">
                <a:solidFill>
                  <a:srgbClr val="000000"/>
                </a:solidFill>
                <a:effectLst/>
                <a:latin typeface="Open Sans" panose="020B0606030504020204" pitchFamily="34" charset="0"/>
              </a:rPr>
              <a:t>LabVIEW is a programming environment in which you will be able to create programs using graphical notation. A graphical notation is nothing but a process where you will be connecting functional nodes with wires which ultimately depicts how the data flows.</a:t>
            </a:r>
            <a:endParaRPr lang="en-US" dirty="0"/>
          </a:p>
        </p:txBody>
      </p:sp>
    </p:spTree>
    <p:extLst>
      <p:ext uri="{BB962C8B-B14F-4D97-AF65-F5344CB8AC3E}">
        <p14:creationId xmlns:p14="http://schemas.microsoft.com/office/powerpoint/2010/main" val="326143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C747D-9972-49ED-A02E-324F882B282E}"/>
              </a:ext>
            </a:extLst>
          </p:cNvPr>
          <p:cNvSpPr>
            <a:spLocks noGrp="1"/>
          </p:cNvSpPr>
          <p:nvPr>
            <p:ph type="title"/>
          </p:nvPr>
        </p:nvSpPr>
        <p:spPr/>
        <p:txBody>
          <a:bodyPr/>
          <a:lstStyle/>
          <a:p>
            <a:pPr algn="ctr"/>
            <a:r>
              <a:rPr lang="en-US" dirty="0"/>
              <a:t>ADRIUNO IDE</a:t>
            </a:r>
          </a:p>
        </p:txBody>
      </p:sp>
      <p:pic>
        <p:nvPicPr>
          <p:cNvPr id="5" name="Picture 4">
            <a:extLst>
              <a:ext uri="{FF2B5EF4-FFF2-40B4-BE49-F238E27FC236}">
                <a16:creationId xmlns:a16="http://schemas.microsoft.com/office/drawing/2014/main" id="{6510A9E9-0BD7-3026-7F7B-73719CF58777}"/>
              </a:ext>
            </a:extLst>
          </p:cNvPr>
          <p:cNvPicPr>
            <a:picLocks noChangeAspect="1"/>
          </p:cNvPicPr>
          <p:nvPr/>
        </p:nvPicPr>
        <p:blipFill>
          <a:blip r:embed="rId2"/>
          <a:stretch>
            <a:fillRect/>
          </a:stretch>
        </p:blipFill>
        <p:spPr>
          <a:xfrm>
            <a:off x="1180872" y="1813315"/>
            <a:ext cx="3654785" cy="2660128"/>
          </a:xfrm>
          <a:prstGeom prst="rect">
            <a:avLst/>
          </a:prstGeom>
        </p:spPr>
      </p:pic>
      <p:sp>
        <p:nvSpPr>
          <p:cNvPr id="6" name="TextBox 5">
            <a:extLst>
              <a:ext uri="{FF2B5EF4-FFF2-40B4-BE49-F238E27FC236}">
                <a16:creationId xmlns:a16="http://schemas.microsoft.com/office/drawing/2014/main" id="{89226C0B-D6D8-FB34-CE3E-EC8970A8C184}"/>
              </a:ext>
            </a:extLst>
          </p:cNvPr>
          <p:cNvSpPr txBox="1"/>
          <p:nvPr/>
        </p:nvSpPr>
        <p:spPr>
          <a:xfrm>
            <a:off x="6096000" y="1746668"/>
            <a:ext cx="5067528" cy="2308324"/>
          </a:xfrm>
          <a:prstGeom prst="rect">
            <a:avLst/>
          </a:prstGeom>
          <a:noFill/>
        </p:spPr>
        <p:txBody>
          <a:bodyPr wrap="square" rtlCol="0">
            <a:spAutoFit/>
          </a:bodyPr>
          <a:lstStyle/>
          <a:p>
            <a:r>
              <a:rPr lang="en-US" b="0" i="0" dirty="0">
                <a:solidFill>
                  <a:srgbClr val="222222"/>
                </a:solidFill>
                <a:effectLst/>
                <a:latin typeface="Verdana" panose="020B0604030504040204" pitchFamily="34" charset="0"/>
              </a:rPr>
              <a:t>The </a:t>
            </a:r>
            <a:r>
              <a:rPr lang="en-US" b="0" i="0" dirty="0" err="1">
                <a:solidFill>
                  <a:srgbClr val="222222"/>
                </a:solidFill>
                <a:effectLst/>
                <a:latin typeface="Verdana" panose="020B0604030504040204" pitchFamily="34" charset="0"/>
              </a:rPr>
              <a:t>arduino</a:t>
            </a:r>
            <a:r>
              <a:rPr lang="en-US" b="0" i="0" dirty="0">
                <a:solidFill>
                  <a:srgbClr val="222222"/>
                </a:solidFill>
                <a:effectLst/>
                <a:latin typeface="Verdana" panose="020B0604030504040204" pitchFamily="34" charset="0"/>
              </a:rPr>
              <a:t> software (IDE) is an open source software, which is used to </a:t>
            </a:r>
            <a:r>
              <a:rPr lang="en-US" b="0" i="0" dirty="0" err="1">
                <a:solidFill>
                  <a:srgbClr val="222222"/>
                </a:solidFill>
                <a:effectLst/>
                <a:latin typeface="Verdana" panose="020B0604030504040204" pitchFamily="34" charset="0"/>
              </a:rPr>
              <a:t>programme</a:t>
            </a:r>
            <a:r>
              <a:rPr lang="en-US" b="0" i="0" dirty="0">
                <a:solidFill>
                  <a:srgbClr val="222222"/>
                </a:solidFill>
                <a:effectLst/>
                <a:latin typeface="Verdana" panose="020B0604030504040204" pitchFamily="34" charset="0"/>
              </a:rPr>
              <a:t> the Arduino boards, and is an integrated development environment, </a:t>
            </a:r>
            <a:r>
              <a:rPr lang="en-US" b="0" i="0" dirty="0" err="1">
                <a:solidFill>
                  <a:srgbClr val="222222"/>
                </a:solidFill>
                <a:effectLst/>
                <a:latin typeface="Verdana" panose="020B0604030504040204" pitchFamily="34" charset="0"/>
              </a:rPr>
              <a:t>devlopped</a:t>
            </a:r>
            <a:r>
              <a:rPr lang="en-US" b="0" i="0" dirty="0">
                <a:solidFill>
                  <a:srgbClr val="222222"/>
                </a:solidFill>
                <a:effectLst/>
                <a:latin typeface="Verdana" panose="020B0604030504040204" pitchFamily="34" charset="0"/>
              </a:rPr>
              <a:t> by </a:t>
            </a:r>
            <a:r>
              <a:rPr lang="en-US" b="0" i="0" u="none" strike="noStrike" dirty="0">
                <a:solidFill>
                  <a:srgbClr val="2AA5ED"/>
                </a:solidFill>
                <a:effectLst/>
                <a:latin typeface="Verdana" panose="020B0604030504040204" pitchFamily="34" charset="0"/>
                <a:hlinkClick r:id="rId3"/>
              </a:rPr>
              <a:t>arduino.cc</a:t>
            </a:r>
            <a:r>
              <a:rPr lang="en-US" b="0" i="0" dirty="0">
                <a:solidFill>
                  <a:srgbClr val="222222"/>
                </a:solidFill>
                <a:effectLst/>
                <a:latin typeface="Verdana" panose="020B0604030504040204" pitchFamily="34" charset="0"/>
              </a:rPr>
              <a:t>. Allow to write and upload code to </a:t>
            </a:r>
            <a:r>
              <a:rPr lang="en-US" b="0" i="0" dirty="0" err="1">
                <a:solidFill>
                  <a:srgbClr val="222222"/>
                </a:solidFill>
                <a:effectLst/>
                <a:latin typeface="Verdana" panose="020B0604030504040204" pitchFamily="34" charset="0"/>
              </a:rPr>
              <a:t>arduino</a:t>
            </a:r>
            <a:r>
              <a:rPr lang="en-US" b="0" i="0" dirty="0">
                <a:solidFill>
                  <a:srgbClr val="222222"/>
                </a:solidFill>
                <a:effectLst/>
                <a:latin typeface="Verdana" panose="020B0604030504040204" pitchFamily="34" charset="0"/>
              </a:rPr>
              <a:t> boards. And it </a:t>
            </a:r>
            <a:r>
              <a:rPr lang="en-US" b="0" i="0" dirty="0" err="1">
                <a:solidFill>
                  <a:srgbClr val="222222"/>
                </a:solidFill>
                <a:effectLst/>
                <a:latin typeface="Verdana" panose="020B0604030504040204" pitchFamily="34" charset="0"/>
              </a:rPr>
              <a:t>consiste</a:t>
            </a:r>
            <a:r>
              <a:rPr lang="en-US" b="0" i="0" dirty="0">
                <a:solidFill>
                  <a:srgbClr val="222222"/>
                </a:solidFill>
                <a:effectLst/>
                <a:latin typeface="Verdana" panose="020B0604030504040204" pitchFamily="34" charset="0"/>
              </a:rPr>
              <a:t> of many libraries and a set of examples of mini projects.</a:t>
            </a:r>
            <a:endParaRPr lang="en-US" dirty="0"/>
          </a:p>
        </p:txBody>
      </p:sp>
    </p:spTree>
    <p:extLst>
      <p:ext uri="{BB962C8B-B14F-4D97-AF65-F5344CB8AC3E}">
        <p14:creationId xmlns:p14="http://schemas.microsoft.com/office/powerpoint/2010/main" val="2280890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22239-7913-DCC6-2AE5-CD349F0D0CF1}"/>
              </a:ext>
            </a:extLst>
          </p:cNvPr>
          <p:cNvSpPr>
            <a:spLocks noGrp="1"/>
          </p:cNvSpPr>
          <p:nvPr>
            <p:ph type="title"/>
          </p:nvPr>
        </p:nvSpPr>
        <p:spPr/>
        <p:txBody>
          <a:bodyPr/>
          <a:lstStyle/>
          <a:p>
            <a:pPr algn="ctr"/>
            <a:r>
              <a:rPr lang="en-US" dirty="0"/>
              <a:t>NI - VISA</a:t>
            </a:r>
          </a:p>
        </p:txBody>
      </p:sp>
      <p:pic>
        <p:nvPicPr>
          <p:cNvPr id="5" name="Picture 4">
            <a:extLst>
              <a:ext uri="{FF2B5EF4-FFF2-40B4-BE49-F238E27FC236}">
                <a16:creationId xmlns:a16="http://schemas.microsoft.com/office/drawing/2014/main" id="{C24E6555-19FA-C2E7-C6AE-A6D7309144E5}"/>
              </a:ext>
            </a:extLst>
          </p:cNvPr>
          <p:cNvPicPr>
            <a:picLocks noChangeAspect="1"/>
          </p:cNvPicPr>
          <p:nvPr/>
        </p:nvPicPr>
        <p:blipFill>
          <a:blip r:embed="rId2"/>
          <a:stretch>
            <a:fillRect/>
          </a:stretch>
        </p:blipFill>
        <p:spPr>
          <a:xfrm>
            <a:off x="1102789" y="1839066"/>
            <a:ext cx="4248150" cy="2971800"/>
          </a:xfrm>
          <a:prstGeom prst="rect">
            <a:avLst/>
          </a:prstGeom>
        </p:spPr>
      </p:pic>
      <p:sp>
        <p:nvSpPr>
          <p:cNvPr id="6" name="TextBox 5">
            <a:extLst>
              <a:ext uri="{FF2B5EF4-FFF2-40B4-BE49-F238E27FC236}">
                <a16:creationId xmlns:a16="http://schemas.microsoft.com/office/drawing/2014/main" id="{22001145-5700-2F43-E6AA-D9936CAFA841}"/>
              </a:ext>
            </a:extLst>
          </p:cNvPr>
          <p:cNvSpPr txBox="1"/>
          <p:nvPr/>
        </p:nvSpPr>
        <p:spPr>
          <a:xfrm>
            <a:off x="5952612" y="1839066"/>
            <a:ext cx="5633437" cy="1477328"/>
          </a:xfrm>
          <a:prstGeom prst="rect">
            <a:avLst/>
          </a:prstGeom>
          <a:noFill/>
        </p:spPr>
        <p:txBody>
          <a:bodyPr wrap="square" rtlCol="0">
            <a:spAutoFit/>
          </a:bodyPr>
          <a:lstStyle/>
          <a:p>
            <a:r>
              <a:rPr lang="en-US" b="0" i="0">
                <a:solidFill>
                  <a:srgbClr val="212529"/>
                </a:solidFill>
                <a:effectLst/>
                <a:latin typeface="-apple-system"/>
              </a:rPr>
              <a:t>NI-VISA is an API that provides a programming interface to control Ethernet/LXI, GPIB, serial, USB, PXI, and VXI instruments in NI application development environments like LabVIEW, LabWindows/CVI, and Measurement Studio. The API is installed through the NI-VISA driver.</a:t>
            </a:r>
            <a:endParaRPr lang="en-US" dirty="0"/>
          </a:p>
        </p:txBody>
      </p:sp>
    </p:spTree>
    <p:extLst>
      <p:ext uri="{BB962C8B-B14F-4D97-AF65-F5344CB8AC3E}">
        <p14:creationId xmlns:p14="http://schemas.microsoft.com/office/powerpoint/2010/main" val="1666456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F793-39B3-7487-A8CD-28CF6972551F}"/>
              </a:ext>
            </a:extLst>
          </p:cNvPr>
          <p:cNvSpPr>
            <a:spLocks noGrp="1"/>
          </p:cNvSpPr>
          <p:nvPr>
            <p:ph type="title"/>
          </p:nvPr>
        </p:nvSpPr>
        <p:spPr/>
        <p:txBody>
          <a:bodyPr/>
          <a:lstStyle/>
          <a:p>
            <a:r>
              <a:rPr lang="en-US" dirty="0"/>
              <a:t>CIRCUIT DIAGRAM- ECG</a:t>
            </a:r>
          </a:p>
        </p:txBody>
      </p:sp>
      <p:pic>
        <p:nvPicPr>
          <p:cNvPr id="8" name="Picture 7">
            <a:extLst>
              <a:ext uri="{FF2B5EF4-FFF2-40B4-BE49-F238E27FC236}">
                <a16:creationId xmlns:a16="http://schemas.microsoft.com/office/drawing/2014/main" id="{E6D8BB4B-F0FD-D704-17BF-4CEB5611A506}"/>
              </a:ext>
            </a:extLst>
          </p:cNvPr>
          <p:cNvPicPr>
            <a:picLocks noChangeAspect="1"/>
          </p:cNvPicPr>
          <p:nvPr/>
        </p:nvPicPr>
        <p:blipFill>
          <a:blip r:embed="rId2"/>
          <a:stretch>
            <a:fillRect/>
          </a:stretch>
        </p:blipFill>
        <p:spPr>
          <a:xfrm>
            <a:off x="1180416" y="1586511"/>
            <a:ext cx="5797132" cy="3478279"/>
          </a:xfrm>
          <a:prstGeom prst="rect">
            <a:avLst/>
          </a:prstGeom>
        </p:spPr>
      </p:pic>
      <p:pic>
        <p:nvPicPr>
          <p:cNvPr id="10" name="Picture 9">
            <a:extLst>
              <a:ext uri="{FF2B5EF4-FFF2-40B4-BE49-F238E27FC236}">
                <a16:creationId xmlns:a16="http://schemas.microsoft.com/office/drawing/2014/main" id="{A1D52085-7D04-EEA8-EEAD-814637ABEC1D}"/>
              </a:ext>
            </a:extLst>
          </p:cNvPr>
          <p:cNvPicPr>
            <a:picLocks noChangeAspect="1"/>
          </p:cNvPicPr>
          <p:nvPr/>
        </p:nvPicPr>
        <p:blipFill>
          <a:blip r:embed="rId3"/>
          <a:stretch>
            <a:fillRect/>
          </a:stretch>
        </p:blipFill>
        <p:spPr>
          <a:xfrm>
            <a:off x="7081040" y="1562690"/>
            <a:ext cx="4863236" cy="1866310"/>
          </a:xfrm>
          <a:prstGeom prst="rect">
            <a:avLst/>
          </a:prstGeom>
        </p:spPr>
      </p:pic>
    </p:spTree>
    <p:extLst>
      <p:ext uri="{BB962C8B-B14F-4D97-AF65-F5344CB8AC3E}">
        <p14:creationId xmlns:p14="http://schemas.microsoft.com/office/powerpoint/2010/main" val="3556190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4B7B-1E43-E773-86B6-0DF371921E73}"/>
              </a:ext>
            </a:extLst>
          </p:cNvPr>
          <p:cNvSpPr>
            <a:spLocks noGrp="1"/>
          </p:cNvSpPr>
          <p:nvPr>
            <p:ph type="title"/>
          </p:nvPr>
        </p:nvSpPr>
        <p:spPr/>
        <p:txBody>
          <a:bodyPr/>
          <a:lstStyle/>
          <a:p>
            <a:r>
              <a:rPr lang="en-US" dirty="0"/>
              <a:t>EXPERIMENTAL DATA:</a:t>
            </a:r>
          </a:p>
        </p:txBody>
      </p:sp>
      <p:pic>
        <p:nvPicPr>
          <p:cNvPr id="5" name="Content Placeholder 4">
            <a:extLst>
              <a:ext uri="{FF2B5EF4-FFF2-40B4-BE49-F238E27FC236}">
                <a16:creationId xmlns:a16="http://schemas.microsoft.com/office/drawing/2014/main" id="{22A7B8EF-1321-D468-85F3-67F535136180}"/>
              </a:ext>
            </a:extLst>
          </p:cNvPr>
          <p:cNvPicPr>
            <a:picLocks noGrp="1" noChangeAspect="1"/>
          </p:cNvPicPr>
          <p:nvPr>
            <p:ph idx="1"/>
          </p:nvPr>
        </p:nvPicPr>
        <p:blipFill>
          <a:blip r:embed="rId2"/>
          <a:stretch>
            <a:fillRect/>
          </a:stretch>
        </p:blipFill>
        <p:spPr>
          <a:xfrm>
            <a:off x="1023415" y="1875341"/>
            <a:ext cx="5895308" cy="3581400"/>
          </a:xfrm>
        </p:spPr>
      </p:pic>
      <p:pic>
        <p:nvPicPr>
          <p:cNvPr id="7" name="Picture 6">
            <a:extLst>
              <a:ext uri="{FF2B5EF4-FFF2-40B4-BE49-F238E27FC236}">
                <a16:creationId xmlns:a16="http://schemas.microsoft.com/office/drawing/2014/main" id="{FF0EE3D7-95A1-EFE1-9502-89E32016444E}"/>
              </a:ext>
            </a:extLst>
          </p:cNvPr>
          <p:cNvPicPr>
            <a:picLocks noChangeAspect="1"/>
          </p:cNvPicPr>
          <p:nvPr/>
        </p:nvPicPr>
        <p:blipFill>
          <a:blip r:embed="rId3"/>
          <a:stretch>
            <a:fillRect/>
          </a:stretch>
        </p:blipFill>
        <p:spPr>
          <a:xfrm>
            <a:off x="7208343" y="1784853"/>
            <a:ext cx="4619625" cy="3762375"/>
          </a:xfrm>
          <a:prstGeom prst="rect">
            <a:avLst/>
          </a:prstGeom>
        </p:spPr>
      </p:pic>
    </p:spTree>
    <p:extLst>
      <p:ext uri="{BB962C8B-B14F-4D97-AF65-F5344CB8AC3E}">
        <p14:creationId xmlns:p14="http://schemas.microsoft.com/office/powerpoint/2010/main" val="3284476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B2908-4B60-53DC-6458-33C8B705B37A}"/>
              </a:ext>
            </a:extLst>
          </p:cNvPr>
          <p:cNvSpPr>
            <a:spLocks noGrp="1"/>
          </p:cNvSpPr>
          <p:nvPr>
            <p:ph type="title"/>
          </p:nvPr>
        </p:nvSpPr>
        <p:spPr/>
        <p:txBody>
          <a:bodyPr/>
          <a:lstStyle/>
          <a:p>
            <a:r>
              <a:rPr lang="en-US" dirty="0"/>
              <a:t>CIRCUIT DIAGRAM - PPG</a:t>
            </a:r>
          </a:p>
        </p:txBody>
      </p:sp>
      <p:pic>
        <p:nvPicPr>
          <p:cNvPr id="5" name="Content Placeholder 4">
            <a:extLst>
              <a:ext uri="{FF2B5EF4-FFF2-40B4-BE49-F238E27FC236}">
                <a16:creationId xmlns:a16="http://schemas.microsoft.com/office/drawing/2014/main" id="{D0F50DB4-F18D-1C6F-A0B3-43B2B07DA403}"/>
              </a:ext>
            </a:extLst>
          </p:cNvPr>
          <p:cNvPicPr>
            <a:picLocks noGrp="1" noChangeAspect="1"/>
          </p:cNvPicPr>
          <p:nvPr>
            <p:ph idx="1"/>
          </p:nvPr>
        </p:nvPicPr>
        <p:blipFill>
          <a:blip r:embed="rId2"/>
          <a:stretch>
            <a:fillRect/>
          </a:stretch>
        </p:blipFill>
        <p:spPr>
          <a:xfrm>
            <a:off x="902784" y="2047270"/>
            <a:ext cx="5313065" cy="3581400"/>
          </a:xfrm>
        </p:spPr>
      </p:pic>
      <p:pic>
        <p:nvPicPr>
          <p:cNvPr id="4" name="Picture 3">
            <a:extLst>
              <a:ext uri="{FF2B5EF4-FFF2-40B4-BE49-F238E27FC236}">
                <a16:creationId xmlns:a16="http://schemas.microsoft.com/office/drawing/2014/main" id="{CE597998-0E7B-A134-D32A-412A3D4531B5}"/>
              </a:ext>
            </a:extLst>
          </p:cNvPr>
          <p:cNvPicPr>
            <a:picLocks noChangeAspect="1"/>
          </p:cNvPicPr>
          <p:nvPr/>
        </p:nvPicPr>
        <p:blipFill>
          <a:blip r:embed="rId3"/>
          <a:stretch>
            <a:fillRect/>
          </a:stretch>
        </p:blipFill>
        <p:spPr>
          <a:xfrm>
            <a:off x="6241392" y="2047270"/>
            <a:ext cx="5733272" cy="2866636"/>
          </a:xfrm>
          <a:prstGeom prst="rect">
            <a:avLst/>
          </a:prstGeom>
        </p:spPr>
      </p:pic>
    </p:spTree>
    <p:extLst>
      <p:ext uri="{BB962C8B-B14F-4D97-AF65-F5344CB8AC3E}">
        <p14:creationId xmlns:p14="http://schemas.microsoft.com/office/powerpoint/2010/main" val="1851253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32862-8A97-8B83-A9C1-22BCD778D59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7AB08AD5-413B-00EB-56C0-91016183E0A7}"/>
              </a:ext>
            </a:extLst>
          </p:cNvPr>
          <p:cNvSpPr>
            <a:spLocks noGrp="1"/>
          </p:cNvSpPr>
          <p:nvPr>
            <p:ph idx="1"/>
          </p:nvPr>
        </p:nvSpPr>
        <p:spPr>
          <a:xfrm>
            <a:off x="1371600" y="1429092"/>
            <a:ext cx="9601200" cy="4438308"/>
          </a:xfrm>
        </p:spPr>
        <p:txBody>
          <a:bodyPr>
            <a:normAutofit fontScale="92500" lnSpcReduction="20000"/>
          </a:bodyPr>
          <a:lstStyle/>
          <a:p>
            <a:pPr marL="0" indent="0">
              <a:buNone/>
            </a:pPr>
            <a:r>
              <a:rPr lang="en-US" dirty="0"/>
              <a:t>All of us recognize the terms such as 'Heart attack', 'Heart Failure', 'Coronary artery disease', and 'stroke', but few would know that these diseases are collectively a part of what is called Cardiovascular diseases.</a:t>
            </a:r>
          </a:p>
          <a:p>
            <a:pPr marL="0" indent="0">
              <a:buNone/>
            </a:pPr>
            <a:r>
              <a:rPr lang="en-US" dirty="0"/>
              <a:t>Cardiology is actually a branch of medicine that deals with the problems and disorders of heart and some parts of the circulatory system.</a:t>
            </a:r>
          </a:p>
          <a:p>
            <a:pPr marL="0" indent="0">
              <a:buNone/>
            </a:pPr>
            <a:r>
              <a:rPr lang="en-US" dirty="0"/>
              <a:t>For a person, it is important to keep the risk factors;</a:t>
            </a:r>
          </a:p>
          <a:p>
            <a:r>
              <a:rPr lang="en-US" dirty="0"/>
              <a:t>High blood pressure</a:t>
            </a:r>
          </a:p>
          <a:p>
            <a:r>
              <a:rPr lang="en-US" dirty="0"/>
              <a:t>Physical inactivity</a:t>
            </a:r>
          </a:p>
          <a:p>
            <a:r>
              <a:rPr lang="en-US" dirty="0"/>
              <a:t>Excessive consumption of tobacco/alcohol</a:t>
            </a:r>
          </a:p>
          <a:p>
            <a:r>
              <a:rPr lang="en-US" dirty="0"/>
              <a:t>Hereditary factors</a:t>
            </a:r>
          </a:p>
          <a:p>
            <a:r>
              <a:rPr lang="en-US" dirty="0"/>
              <a:t>Unhealthy diet</a:t>
            </a:r>
          </a:p>
          <a:p>
            <a:r>
              <a:rPr lang="en-US" dirty="0"/>
              <a:t>High level of cholesterol</a:t>
            </a:r>
          </a:p>
          <a:p>
            <a:r>
              <a:rPr lang="en-US" dirty="0"/>
              <a:t>Age</a:t>
            </a:r>
          </a:p>
          <a:p>
            <a:pPr marL="0" indent="0">
              <a:buNone/>
            </a:pPr>
            <a:endParaRPr lang="en-US" dirty="0"/>
          </a:p>
        </p:txBody>
      </p:sp>
    </p:spTree>
    <p:extLst>
      <p:ext uri="{BB962C8B-B14F-4D97-AF65-F5344CB8AC3E}">
        <p14:creationId xmlns:p14="http://schemas.microsoft.com/office/powerpoint/2010/main" val="4033097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9CEA9-9678-8898-FAA7-07B816C0CAF0}"/>
              </a:ext>
            </a:extLst>
          </p:cNvPr>
          <p:cNvSpPr>
            <a:spLocks noGrp="1"/>
          </p:cNvSpPr>
          <p:nvPr>
            <p:ph type="title"/>
          </p:nvPr>
        </p:nvSpPr>
        <p:spPr/>
        <p:txBody>
          <a:bodyPr/>
          <a:lstStyle/>
          <a:p>
            <a:r>
              <a:rPr lang="en-US" dirty="0"/>
              <a:t>BLOCK DIAGRAM</a:t>
            </a:r>
          </a:p>
        </p:txBody>
      </p:sp>
      <p:sp>
        <p:nvSpPr>
          <p:cNvPr id="4" name="Rectangle 3">
            <a:extLst>
              <a:ext uri="{FF2B5EF4-FFF2-40B4-BE49-F238E27FC236}">
                <a16:creationId xmlns:a16="http://schemas.microsoft.com/office/drawing/2014/main" id="{8BF64D46-DE08-B585-475F-16061C9FBECE}"/>
              </a:ext>
            </a:extLst>
          </p:cNvPr>
          <p:cNvSpPr/>
          <p:nvPr/>
        </p:nvSpPr>
        <p:spPr>
          <a:xfrm>
            <a:off x="1544076" y="2469428"/>
            <a:ext cx="1352436" cy="8924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PATIENT</a:t>
            </a:r>
          </a:p>
        </p:txBody>
      </p:sp>
      <p:sp>
        <p:nvSpPr>
          <p:cNvPr id="5" name="Rectangle 4">
            <a:extLst>
              <a:ext uri="{FF2B5EF4-FFF2-40B4-BE49-F238E27FC236}">
                <a16:creationId xmlns:a16="http://schemas.microsoft.com/office/drawing/2014/main" id="{ED173439-EC25-689B-02DC-E83768DF0AF0}"/>
              </a:ext>
            </a:extLst>
          </p:cNvPr>
          <p:cNvSpPr/>
          <p:nvPr/>
        </p:nvSpPr>
        <p:spPr>
          <a:xfrm>
            <a:off x="3755245" y="2469428"/>
            <a:ext cx="1352436" cy="8924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ECG </a:t>
            </a:r>
          </a:p>
          <a:p>
            <a:pPr algn="ctr"/>
            <a:r>
              <a:rPr lang="en-US" sz="1200" dirty="0"/>
              <a:t>EXTARCTION</a:t>
            </a:r>
          </a:p>
          <a:p>
            <a:pPr algn="ctr"/>
            <a:r>
              <a:rPr lang="en-US" sz="1200" dirty="0"/>
              <a:t>CIRCUIT</a:t>
            </a:r>
          </a:p>
        </p:txBody>
      </p:sp>
      <p:sp>
        <p:nvSpPr>
          <p:cNvPr id="6" name="Rectangle 5">
            <a:extLst>
              <a:ext uri="{FF2B5EF4-FFF2-40B4-BE49-F238E27FC236}">
                <a16:creationId xmlns:a16="http://schemas.microsoft.com/office/drawing/2014/main" id="{25A0D415-4BB0-79F4-5901-2984DF021603}"/>
              </a:ext>
            </a:extLst>
          </p:cNvPr>
          <p:cNvSpPr/>
          <p:nvPr/>
        </p:nvSpPr>
        <p:spPr>
          <a:xfrm>
            <a:off x="3755245" y="3717374"/>
            <a:ext cx="1352436" cy="8924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PPG </a:t>
            </a:r>
          </a:p>
          <a:p>
            <a:pPr algn="ctr"/>
            <a:r>
              <a:rPr lang="en-US" sz="1200" dirty="0"/>
              <a:t>ECTRACTION CIRCUIT</a:t>
            </a:r>
          </a:p>
        </p:txBody>
      </p:sp>
      <p:sp>
        <p:nvSpPr>
          <p:cNvPr id="7" name="Rectangle 6">
            <a:extLst>
              <a:ext uri="{FF2B5EF4-FFF2-40B4-BE49-F238E27FC236}">
                <a16:creationId xmlns:a16="http://schemas.microsoft.com/office/drawing/2014/main" id="{A0C134CF-8349-867A-87B0-69AB019A18C2}"/>
              </a:ext>
            </a:extLst>
          </p:cNvPr>
          <p:cNvSpPr/>
          <p:nvPr/>
        </p:nvSpPr>
        <p:spPr>
          <a:xfrm>
            <a:off x="3755245" y="4965320"/>
            <a:ext cx="1352436" cy="8924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TEMPERATURE EXTRACTION CIRCUIT</a:t>
            </a:r>
          </a:p>
        </p:txBody>
      </p:sp>
      <p:sp>
        <p:nvSpPr>
          <p:cNvPr id="8" name="Rectangle 7">
            <a:extLst>
              <a:ext uri="{FF2B5EF4-FFF2-40B4-BE49-F238E27FC236}">
                <a16:creationId xmlns:a16="http://schemas.microsoft.com/office/drawing/2014/main" id="{116FD812-3C18-687A-44F1-735069A17C2D}"/>
              </a:ext>
            </a:extLst>
          </p:cNvPr>
          <p:cNvSpPr/>
          <p:nvPr/>
        </p:nvSpPr>
        <p:spPr>
          <a:xfrm>
            <a:off x="6922564" y="2824876"/>
            <a:ext cx="1865759" cy="8924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LABVIEW</a:t>
            </a:r>
          </a:p>
        </p:txBody>
      </p:sp>
      <p:sp>
        <p:nvSpPr>
          <p:cNvPr id="9" name="Rectangle 8">
            <a:extLst>
              <a:ext uri="{FF2B5EF4-FFF2-40B4-BE49-F238E27FC236}">
                <a16:creationId xmlns:a16="http://schemas.microsoft.com/office/drawing/2014/main" id="{9FEDB3D5-924B-A589-6F5D-9ABBA3174B57}"/>
              </a:ext>
            </a:extLst>
          </p:cNvPr>
          <p:cNvSpPr/>
          <p:nvPr/>
        </p:nvSpPr>
        <p:spPr>
          <a:xfrm>
            <a:off x="9847595" y="2824876"/>
            <a:ext cx="1571454" cy="8924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t>PATIENT</a:t>
            </a:r>
          </a:p>
          <a:p>
            <a:pPr algn="ctr"/>
            <a:r>
              <a:rPr lang="en-US" sz="2000" dirty="0"/>
              <a:t>DATABASE</a:t>
            </a:r>
          </a:p>
        </p:txBody>
      </p:sp>
      <p:sp>
        <p:nvSpPr>
          <p:cNvPr id="10" name="Rectangle 9">
            <a:extLst>
              <a:ext uri="{FF2B5EF4-FFF2-40B4-BE49-F238E27FC236}">
                <a16:creationId xmlns:a16="http://schemas.microsoft.com/office/drawing/2014/main" id="{1AF05FFA-A347-B5CD-F51E-4B51EC575FBB}"/>
              </a:ext>
            </a:extLst>
          </p:cNvPr>
          <p:cNvSpPr/>
          <p:nvPr/>
        </p:nvSpPr>
        <p:spPr>
          <a:xfrm>
            <a:off x="6307715" y="538647"/>
            <a:ext cx="1587881" cy="8924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GSM</a:t>
            </a:r>
          </a:p>
        </p:txBody>
      </p:sp>
      <p:sp>
        <p:nvSpPr>
          <p:cNvPr id="11" name="Rectangle 10">
            <a:extLst>
              <a:ext uri="{FF2B5EF4-FFF2-40B4-BE49-F238E27FC236}">
                <a16:creationId xmlns:a16="http://schemas.microsoft.com/office/drawing/2014/main" id="{98554207-D52F-B055-50CE-1026D5BACAF6}"/>
              </a:ext>
            </a:extLst>
          </p:cNvPr>
          <p:cNvSpPr/>
          <p:nvPr/>
        </p:nvSpPr>
        <p:spPr>
          <a:xfrm>
            <a:off x="9280886" y="536252"/>
            <a:ext cx="1352436" cy="8924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t>ALERT </a:t>
            </a:r>
          </a:p>
          <a:p>
            <a:pPr algn="ctr"/>
            <a:r>
              <a:rPr lang="en-US" sz="1600" dirty="0"/>
              <a:t>CALL &amp; MESSAGES</a:t>
            </a:r>
          </a:p>
        </p:txBody>
      </p:sp>
      <p:cxnSp>
        <p:nvCxnSpPr>
          <p:cNvPr id="13" name="Straight Arrow Connector 12">
            <a:extLst>
              <a:ext uri="{FF2B5EF4-FFF2-40B4-BE49-F238E27FC236}">
                <a16:creationId xmlns:a16="http://schemas.microsoft.com/office/drawing/2014/main" id="{6C21D9FA-D45E-47F7-0243-455EC40D272E}"/>
              </a:ext>
            </a:extLst>
          </p:cNvPr>
          <p:cNvCxnSpPr>
            <a:cxnSpLocks/>
          </p:cNvCxnSpPr>
          <p:nvPr/>
        </p:nvCxnSpPr>
        <p:spPr>
          <a:xfrm>
            <a:off x="5107681" y="4122557"/>
            <a:ext cx="858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5F6C49-11F6-39F2-850F-9C154A93144B}"/>
              </a:ext>
            </a:extLst>
          </p:cNvPr>
          <p:cNvCxnSpPr>
            <a:cxnSpLocks/>
            <a:stCxn id="5" idx="3"/>
            <a:endCxn id="8" idx="1"/>
          </p:cNvCxnSpPr>
          <p:nvPr/>
        </p:nvCxnSpPr>
        <p:spPr>
          <a:xfrm>
            <a:off x="5107681" y="2915677"/>
            <a:ext cx="1814883" cy="355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E938CE-C813-B7BD-184F-D5CFBA3FDC0A}"/>
              </a:ext>
            </a:extLst>
          </p:cNvPr>
          <p:cNvCxnSpPr>
            <a:cxnSpLocks/>
            <a:endCxn id="9" idx="1"/>
          </p:cNvCxnSpPr>
          <p:nvPr/>
        </p:nvCxnSpPr>
        <p:spPr>
          <a:xfrm>
            <a:off x="8714176" y="3261543"/>
            <a:ext cx="1133419" cy="9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70D5B88-BE38-9B90-9616-A1622051FF9C}"/>
              </a:ext>
            </a:extLst>
          </p:cNvPr>
          <p:cNvCxnSpPr>
            <a:cxnSpLocks/>
          </p:cNvCxnSpPr>
          <p:nvPr/>
        </p:nvCxnSpPr>
        <p:spPr>
          <a:xfrm>
            <a:off x="3246941" y="4080579"/>
            <a:ext cx="5083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06783F0-B05D-ECA9-87E9-BAE53973A22A}"/>
              </a:ext>
            </a:extLst>
          </p:cNvPr>
          <p:cNvCxnSpPr>
            <a:cxnSpLocks/>
            <a:endCxn id="7" idx="1"/>
          </p:cNvCxnSpPr>
          <p:nvPr/>
        </p:nvCxnSpPr>
        <p:spPr>
          <a:xfrm>
            <a:off x="3246941" y="5411569"/>
            <a:ext cx="5083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31D130-3C91-7D88-2835-1E9F6586EA8D}"/>
              </a:ext>
            </a:extLst>
          </p:cNvPr>
          <p:cNvCxnSpPr>
            <a:cxnSpLocks/>
          </p:cNvCxnSpPr>
          <p:nvPr/>
        </p:nvCxnSpPr>
        <p:spPr>
          <a:xfrm>
            <a:off x="2896511" y="2915677"/>
            <a:ext cx="858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5FD07F-6997-1DA7-657F-A60243C1F738}"/>
              </a:ext>
            </a:extLst>
          </p:cNvPr>
          <p:cNvCxnSpPr>
            <a:cxnSpLocks/>
          </p:cNvCxnSpPr>
          <p:nvPr/>
        </p:nvCxnSpPr>
        <p:spPr>
          <a:xfrm>
            <a:off x="5107680" y="5411569"/>
            <a:ext cx="858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A8B8139-0637-02CA-2C5F-4A40B878FAC4}"/>
              </a:ext>
            </a:extLst>
          </p:cNvPr>
          <p:cNvCxnSpPr>
            <a:cxnSpLocks/>
            <a:endCxn id="10" idx="1"/>
          </p:cNvCxnSpPr>
          <p:nvPr/>
        </p:nvCxnSpPr>
        <p:spPr>
          <a:xfrm>
            <a:off x="5928084" y="984896"/>
            <a:ext cx="3796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9AF96C-11F3-8F94-31C4-9C358DBCB217}"/>
              </a:ext>
            </a:extLst>
          </p:cNvPr>
          <p:cNvCxnSpPr>
            <a:cxnSpLocks/>
            <a:stCxn id="10" idx="3"/>
            <a:endCxn id="11" idx="1"/>
          </p:cNvCxnSpPr>
          <p:nvPr/>
        </p:nvCxnSpPr>
        <p:spPr>
          <a:xfrm flipV="1">
            <a:off x="7895596" y="982501"/>
            <a:ext cx="1385290" cy="2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D2CD62-A96F-A4E6-58AC-DC141CD95805}"/>
              </a:ext>
            </a:extLst>
          </p:cNvPr>
          <p:cNvCxnSpPr>
            <a:cxnSpLocks/>
          </p:cNvCxnSpPr>
          <p:nvPr/>
        </p:nvCxnSpPr>
        <p:spPr>
          <a:xfrm flipH="1">
            <a:off x="3225039" y="2915677"/>
            <a:ext cx="21902" cy="24958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F8B749A-B47F-CAB7-E9EF-6147EC7D301C}"/>
              </a:ext>
            </a:extLst>
          </p:cNvPr>
          <p:cNvCxnSpPr>
            <a:cxnSpLocks/>
          </p:cNvCxnSpPr>
          <p:nvPr/>
        </p:nvCxnSpPr>
        <p:spPr>
          <a:xfrm flipH="1">
            <a:off x="5944511" y="1015354"/>
            <a:ext cx="21902" cy="4313171"/>
          </a:xfrm>
          <a:prstGeom prst="line">
            <a:avLst/>
          </a:prstGeom>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AE193012-7A9E-4BB6-E6C0-FB970ED920E0}"/>
              </a:ext>
            </a:extLst>
          </p:cNvPr>
          <p:cNvSpPr/>
          <p:nvPr/>
        </p:nvSpPr>
        <p:spPr>
          <a:xfrm>
            <a:off x="5172472" y="1678910"/>
            <a:ext cx="1587881" cy="8924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DATAS FROM ECG,PPG,BODY TEMPERATURE</a:t>
            </a:r>
          </a:p>
        </p:txBody>
      </p:sp>
    </p:spTree>
    <p:extLst>
      <p:ext uri="{BB962C8B-B14F-4D97-AF65-F5344CB8AC3E}">
        <p14:creationId xmlns:p14="http://schemas.microsoft.com/office/powerpoint/2010/main" val="3635917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A4EFF-1DE3-F760-AB29-4D580C7018FF}"/>
              </a:ext>
            </a:extLst>
          </p:cNvPr>
          <p:cNvSpPr>
            <a:spLocks noGrp="1"/>
          </p:cNvSpPr>
          <p:nvPr>
            <p:ph type="title"/>
          </p:nvPr>
        </p:nvSpPr>
        <p:spPr/>
        <p:txBody>
          <a:bodyPr/>
          <a:lstStyle/>
          <a:p>
            <a:r>
              <a:rPr lang="en-US" dirty="0"/>
              <a:t>LABVIEW BLOCK DIAGRAM</a:t>
            </a:r>
          </a:p>
        </p:txBody>
      </p:sp>
      <p:pic>
        <p:nvPicPr>
          <p:cNvPr id="5" name="Content Placeholder 4">
            <a:extLst>
              <a:ext uri="{FF2B5EF4-FFF2-40B4-BE49-F238E27FC236}">
                <a16:creationId xmlns:a16="http://schemas.microsoft.com/office/drawing/2014/main" id="{B8E8AF5A-6498-6C93-83FE-2C66FB4621FA}"/>
              </a:ext>
            </a:extLst>
          </p:cNvPr>
          <p:cNvPicPr>
            <a:picLocks noGrp="1" noChangeAspect="1"/>
          </p:cNvPicPr>
          <p:nvPr>
            <p:ph idx="1"/>
          </p:nvPr>
        </p:nvPicPr>
        <p:blipFill>
          <a:blip r:embed="rId2"/>
          <a:stretch>
            <a:fillRect/>
          </a:stretch>
        </p:blipFill>
        <p:spPr>
          <a:xfrm>
            <a:off x="1993064" y="1428750"/>
            <a:ext cx="9125215" cy="5232248"/>
          </a:xfrm>
        </p:spPr>
      </p:pic>
    </p:spTree>
    <p:extLst>
      <p:ext uri="{BB962C8B-B14F-4D97-AF65-F5344CB8AC3E}">
        <p14:creationId xmlns:p14="http://schemas.microsoft.com/office/powerpoint/2010/main" val="1987146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7F589-D01E-A54A-D3F3-A01A74697AA3}"/>
              </a:ext>
            </a:extLst>
          </p:cNvPr>
          <p:cNvSpPr>
            <a:spLocks noGrp="1"/>
          </p:cNvSpPr>
          <p:nvPr>
            <p:ph type="title"/>
          </p:nvPr>
        </p:nvSpPr>
        <p:spPr/>
        <p:txBody>
          <a:bodyPr/>
          <a:lstStyle/>
          <a:p>
            <a:r>
              <a:rPr lang="en-US" dirty="0"/>
              <a:t>LABVIEW FRONT PANEL</a:t>
            </a:r>
          </a:p>
        </p:txBody>
      </p:sp>
      <p:pic>
        <p:nvPicPr>
          <p:cNvPr id="5" name="Content Placeholder 4">
            <a:extLst>
              <a:ext uri="{FF2B5EF4-FFF2-40B4-BE49-F238E27FC236}">
                <a16:creationId xmlns:a16="http://schemas.microsoft.com/office/drawing/2014/main" id="{64F3BBE7-34E7-C90C-7311-2A5CBF668A35}"/>
              </a:ext>
            </a:extLst>
          </p:cNvPr>
          <p:cNvPicPr>
            <a:picLocks noGrp="1" noChangeAspect="1"/>
          </p:cNvPicPr>
          <p:nvPr>
            <p:ph idx="1"/>
          </p:nvPr>
        </p:nvPicPr>
        <p:blipFill>
          <a:blip r:embed="rId2"/>
          <a:stretch>
            <a:fillRect/>
          </a:stretch>
        </p:blipFill>
        <p:spPr>
          <a:xfrm>
            <a:off x="2025916" y="1420253"/>
            <a:ext cx="8298134" cy="5186334"/>
          </a:xfrm>
        </p:spPr>
      </p:pic>
    </p:spTree>
    <p:extLst>
      <p:ext uri="{BB962C8B-B14F-4D97-AF65-F5344CB8AC3E}">
        <p14:creationId xmlns:p14="http://schemas.microsoft.com/office/powerpoint/2010/main" val="1357803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17268-F9D5-449A-6B05-7C42A889A84E}"/>
              </a:ext>
            </a:extLst>
          </p:cNvPr>
          <p:cNvSpPr>
            <a:spLocks noGrp="1"/>
          </p:cNvSpPr>
          <p:nvPr>
            <p:ph type="title"/>
          </p:nvPr>
        </p:nvSpPr>
        <p:spPr/>
        <p:txBody>
          <a:bodyPr/>
          <a:lstStyle/>
          <a:p>
            <a:r>
              <a:rPr lang="en-US" dirty="0"/>
              <a:t>RESULT </a:t>
            </a:r>
          </a:p>
        </p:txBody>
      </p:sp>
      <p:pic>
        <p:nvPicPr>
          <p:cNvPr id="5" name="Content Placeholder 4">
            <a:extLst>
              <a:ext uri="{FF2B5EF4-FFF2-40B4-BE49-F238E27FC236}">
                <a16:creationId xmlns:a16="http://schemas.microsoft.com/office/drawing/2014/main" id="{C2723E95-30B8-3BC2-B407-B88A8403D749}"/>
              </a:ext>
            </a:extLst>
          </p:cNvPr>
          <p:cNvPicPr>
            <a:picLocks noGrp="1" noChangeAspect="1"/>
          </p:cNvPicPr>
          <p:nvPr>
            <p:ph idx="1"/>
          </p:nvPr>
        </p:nvPicPr>
        <p:blipFill>
          <a:blip r:embed="rId2"/>
          <a:stretch>
            <a:fillRect/>
          </a:stretch>
        </p:blipFill>
        <p:spPr>
          <a:xfrm>
            <a:off x="2967602" y="1638299"/>
            <a:ext cx="7079847" cy="4424905"/>
          </a:xfrm>
        </p:spPr>
      </p:pic>
    </p:spTree>
    <p:extLst>
      <p:ext uri="{BB962C8B-B14F-4D97-AF65-F5344CB8AC3E}">
        <p14:creationId xmlns:p14="http://schemas.microsoft.com/office/powerpoint/2010/main" val="3548885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03986-3EE5-6D61-132F-258835787FAD}"/>
              </a:ext>
            </a:extLst>
          </p:cNvPr>
          <p:cNvSpPr>
            <a:spLocks noGrp="1"/>
          </p:cNvSpPr>
          <p:nvPr>
            <p:ph type="title"/>
          </p:nvPr>
        </p:nvSpPr>
        <p:spPr/>
        <p:txBody>
          <a:bodyPr/>
          <a:lstStyle/>
          <a:p>
            <a:r>
              <a:rPr lang="en-US" dirty="0"/>
              <a:t>RESULT</a:t>
            </a:r>
          </a:p>
        </p:txBody>
      </p:sp>
      <p:pic>
        <p:nvPicPr>
          <p:cNvPr id="4" name="Content Placeholder 3">
            <a:extLst>
              <a:ext uri="{FF2B5EF4-FFF2-40B4-BE49-F238E27FC236}">
                <a16:creationId xmlns:a16="http://schemas.microsoft.com/office/drawing/2014/main" id="{2E394D7C-B6DC-6BFA-BB8E-709DA6C5E2BA}"/>
              </a:ext>
            </a:extLst>
          </p:cNvPr>
          <p:cNvPicPr>
            <a:picLocks noGrp="1" noChangeAspect="1"/>
          </p:cNvPicPr>
          <p:nvPr>
            <p:ph idx="1"/>
          </p:nvPr>
        </p:nvPicPr>
        <p:blipFill>
          <a:blip r:embed="rId2"/>
          <a:stretch>
            <a:fillRect/>
          </a:stretch>
        </p:blipFill>
        <p:spPr>
          <a:xfrm>
            <a:off x="3307080" y="2286000"/>
            <a:ext cx="5730239" cy="3581400"/>
          </a:xfrm>
          <a:prstGeom prst="rect">
            <a:avLst/>
          </a:prstGeom>
        </p:spPr>
      </p:pic>
    </p:spTree>
    <p:extLst>
      <p:ext uri="{BB962C8B-B14F-4D97-AF65-F5344CB8AC3E}">
        <p14:creationId xmlns:p14="http://schemas.microsoft.com/office/powerpoint/2010/main" val="1198282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3069-7C8F-43A7-79A9-C4831C5FD387}"/>
              </a:ext>
            </a:extLst>
          </p:cNvPr>
          <p:cNvSpPr>
            <a:spLocks noGrp="1"/>
          </p:cNvSpPr>
          <p:nvPr>
            <p:ph type="title"/>
          </p:nvPr>
        </p:nvSpPr>
        <p:spPr/>
        <p:txBody>
          <a:bodyPr/>
          <a:lstStyle/>
          <a:p>
            <a:r>
              <a:rPr lang="en-US" dirty="0"/>
              <a:t>RESULT</a:t>
            </a:r>
          </a:p>
        </p:txBody>
      </p:sp>
      <p:pic>
        <p:nvPicPr>
          <p:cNvPr id="5" name="Content Placeholder 4">
            <a:extLst>
              <a:ext uri="{FF2B5EF4-FFF2-40B4-BE49-F238E27FC236}">
                <a16:creationId xmlns:a16="http://schemas.microsoft.com/office/drawing/2014/main" id="{FC0B1017-4377-7AB5-4C06-EBB56B85578A}"/>
              </a:ext>
            </a:extLst>
          </p:cNvPr>
          <p:cNvPicPr>
            <a:picLocks noGrp="1" noChangeAspect="1"/>
          </p:cNvPicPr>
          <p:nvPr>
            <p:ph idx="1"/>
          </p:nvPr>
        </p:nvPicPr>
        <p:blipFill>
          <a:blip r:embed="rId2"/>
          <a:stretch>
            <a:fillRect/>
          </a:stretch>
        </p:blipFill>
        <p:spPr>
          <a:xfrm>
            <a:off x="1719290" y="1782113"/>
            <a:ext cx="6260111" cy="4255025"/>
          </a:xfrm>
        </p:spPr>
      </p:pic>
      <p:pic>
        <p:nvPicPr>
          <p:cNvPr id="6" name="Content Placeholder 4">
            <a:extLst>
              <a:ext uri="{FF2B5EF4-FFF2-40B4-BE49-F238E27FC236}">
                <a16:creationId xmlns:a16="http://schemas.microsoft.com/office/drawing/2014/main" id="{27026090-9B6F-43DD-E550-36D222984D7B}"/>
              </a:ext>
            </a:extLst>
          </p:cNvPr>
          <p:cNvPicPr>
            <a:picLocks noChangeAspect="1"/>
          </p:cNvPicPr>
          <p:nvPr/>
        </p:nvPicPr>
        <p:blipFill>
          <a:blip r:embed="rId3"/>
          <a:stretch>
            <a:fillRect/>
          </a:stretch>
        </p:blipFill>
        <p:spPr>
          <a:xfrm>
            <a:off x="8722219" y="2001276"/>
            <a:ext cx="2686050" cy="3581400"/>
          </a:xfrm>
          <a:prstGeom prst="rect">
            <a:avLst/>
          </a:prstGeom>
        </p:spPr>
      </p:pic>
    </p:spTree>
    <p:extLst>
      <p:ext uri="{BB962C8B-B14F-4D97-AF65-F5344CB8AC3E}">
        <p14:creationId xmlns:p14="http://schemas.microsoft.com/office/powerpoint/2010/main" val="1305813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CF5C1-300B-01CC-D0CA-E96750D4B662}"/>
              </a:ext>
            </a:extLst>
          </p:cNvPr>
          <p:cNvSpPr>
            <a:spLocks noGrp="1"/>
          </p:cNvSpPr>
          <p:nvPr>
            <p:ph type="title"/>
          </p:nvPr>
        </p:nvSpPr>
        <p:spPr/>
        <p:txBody>
          <a:bodyPr/>
          <a:lstStyle/>
          <a:p>
            <a:r>
              <a:rPr lang="en-US" dirty="0"/>
              <a:t>RESULT</a:t>
            </a:r>
          </a:p>
        </p:txBody>
      </p:sp>
      <p:pic>
        <p:nvPicPr>
          <p:cNvPr id="9" name="Content Placeholder 8">
            <a:extLst>
              <a:ext uri="{FF2B5EF4-FFF2-40B4-BE49-F238E27FC236}">
                <a16:creationId xmlns:a16="http://schemas.microsoft.com/office/drawing/2014/main" id="{B9E9EF99-1934-73E1-8A77-3020BF5226B2}"/>
              </a:ext>
            </a:extLst>
          </p:cNvPr>
          <p:cNvPicPr>
            <a:picLocks noGrp="1" noChangeAspect="1"/>
          </p:cNvPicPr>
          <p:nvPr>
            <p:ph idx="1"/>
          </p:nvPr>
        </p:nvPicPr>
        <p:blipFill>
          <a:blip r:embed="rId2"/>
          <a:stretch>
            <a:fillRect/>
          </a:stretch>
        </p:blipFill>
        <p:spPr>
          <a:xfrm>
            <a:off x="1523240" y="2537984"/>
            <a:ext cx="4775200" cy="3581400"/>
          </a:xfrm>
        </p:spPr>
      </p:pic>
      <p:pic>
        <p:nvPicPr>
          <p:cNvPr id="13" name="Picture 12">
            <a:extLst>
              <a:ext uri="{FF2B5EF4-FFF2-40B4-BE49-F238E27FC236}">
                <a16:creationId xmlns:a16="http://schemas.microsoft.com/office/drawing/2014/main" id="{F6576D5E-E2B4-6250-C650-EE5895D9BEFD}"/>
              </a:ext>
            </a:extLst>
          </p:cNvPr>
          <p:cNvPicPr>
            <a:picLocks noChangeAspect="1"/>
          </p:cNvPicPr>
          <p:nvPr/>
        </p:nvPicPr>
        <p:blipFill>
          <a:blip r:embed="rId3"/>
          <a:stretch>
            <a:fillRect/>
          </a:stretch>
        </p:blipFill>
        <p:spPr>
          <a:xfrm>
            <a:off x="8731636" y="371468"/>
            <a:ext cx="2810610" cy="5933511"/>
          </a:xfrm>
          <a:prstGeom prst="rect">
            <a:avLst/>
          </a:prstGeom>
        </p:spPr>
      </p:pic>
    </p:spTree>
    <p:extLst>
      <p:ext uri="{BB962C8B-B14F-4D97-AF65-F5344CB8AC3E}">
        <p14:creationId xmlns:p14="http://schemas.microsoft.com/office/powerpoint/2010/main" val="1646769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7F64C-97F0-948C-ECEE-5B04273F4B8F}"/>
              </a:ext>
            </a:extLst>
          </p:cNvPr>
          <p:cNvSpPr>
            <a:spLocks noGrp="1"/>
          </p:cNvSpPr>
          <p:nvPr>
            <p:ph type="title"/>
          </p:nvPr>
        </p:nvSpPr>
        <p:spPr/>
        <p:txBody>
          <a:bodyPr/>
          <a:lstStyle/>
          <a:p>
            <a:r>
              <a:rPr lang="en-US" dirty="0"/>
              <a:t>RESULT</a:t>
            </a:r>
          </a:p>
        </p:txBody>
      </p:sp>
      <p:pic>
        <p:nvPicPr>
          <p:cNvPr id="4" name="VID_20221125_135419">
            <a:hlinkClick r:id="" action="ppaction://media"/>
            <a:extLst>
              <a:ext uri="{FF2B5EF4-FFF2-40B4-BE49-F238E27FC236}">
                <a16:creationId xmlns:a16="http://schemas.microsoft.com/office/drawing/2014/main" id="{54B64ACE-8768-0089-D4CB-22CB7CC26E7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19200" y="2034129"/>
            <a:ext cx="8364537" cy="3581400"/>
          </a:xfrm>
        </p:spPr>
      </p:pic>
    </p:spTree>
    <p:extLst>
      <p:ext uri="{BB962C8B-B14F-4D97-AF65-F5344CB8AC3E}">
        <p14:creationId xmlns:p14="http://schemas.microsoft.com/office/powerpoint/2010/main" val="406187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83CA-92EF-C53E-03F8-936CC414839B}"/>
              </a:ext>
            </a:extLst>
          </p:cNvPr>
          <p:cNvSpPr>
            <a:spLocks noGrp="1"/>
          </p:cNvSpPr>
          <p:nvPr>
            <p:ph type="title"/>
          </p:nvPr>
        </p:nvSpPr>
        <p:spPr/>
        <p:txBody>
          <a:bodyPr/>
          <a:lstStyle/>
          <a:p>
            <a:r>
              <a:rPr lang="en-US" dirty="0"/>
              <a:t>RESULT</a:t>
            </a:r>
          </a:p>
        </p:txBody>
      </p:sp>
      <p:pic>
        <p:nvPicPr>
          <p:cNvPr id="4" name="VID_20221124_182541">
            <a:hlinkClick r:id="" action="ppaction://media"/>
            <a:extLst>
              <a:ext uri="{FF2B5EF4-FFF2-40B4-BE49-F238E27FC236}">
                <a16:creationId xmlns:a16="http://schemas.microsoft.com/office/drawing/2014/main" id="{58D8B6A8-62E8-8F7F-57A2-35A2D691580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89138" y="2286000"/>
            <a:ext cx="8364537" cy="3581400"/>
          </a:xfrm>
        </p:spPr>
      </p:pic>
    </p:spTree>
    <p:extLst>
      <p:ext uri="{BB962C8B-B14F-4D97-AF65-F5344CB8AC3E}">
        <p14:creationId xmlns:p14="http://schemas.microsoft.com/office/powerpoint/2010/main" val="155427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0082-BC62-4103-1311-E0754DE88A0B}"/>
              </a:ext>
            </a:extLst>
          </p:cNvPr>
          <p:cNvSpPr>
            <a:spLocks noGrp="1"/>
          </p:cNvSpPr>
          <p:nvPr>
            <p:ph type="title"/>
          </p:nvPr>
        </p:nvSpPr>
        <p:spPr/>
        <p:txBody>
          <a:bodyPr>
            <a:normAutofit/>
          </a:bodyPr>
          <a:lstStyle/>
          <a:p>
            <a:r>
              <a:rPr lang="en-US" sz="4800" dirty="0"/>
              <a:t>REFERENCES</a:t>
            </a:r>
          </a:p>
        </p:txBody>
      </p:sp>
      <p:sp>
        <p:nvSpPr>
          <p:cNvPr id="6" name="Subtitle 2">
            <a:extLst>
              <a:ext uri="{FF2B5EF4-FFF2-40B4-BE49-F238E27FC236}">
                <a16:creationId xmlns:a16="http://schemas.microsoft.com/office/drawing/2014/main" id="{CD1D3464-1995-0E2E-0361-B0E53D3EB88E}"/>
              </a:ext>
            </a:extLst>
          </p:cNvPr>
          <p:cNvSpPr txBox="1">
            <a:spLocks/>
          </p:cNvSpPr>
          <p:nvPr/>
        </p:nvSpPr>
        <p:spPr>
          <a:xfrm>
            <a:off x="2039129" y="1428750"/>
            <a:ext cx="7176052" cy="4818737"/>
          </a:xfrm>
          <a:prstGeom prst="rect">
            <a:avLst/>
          </a:prstGeom>
        </p:spPr>
        <p:txBody>
          <a:bodyPr vert="horz" lIns="91440" tIns="45720" rIns="91440" bIns="45720" rtlCol="0">
            <a:normAutofit fontScale="92500"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171450" indent="-171450">
              <a:buFont typeface="Wingdings" panose="05000000000000000000" pitchFamily="2" charset="2"/>
              <a:buChar char="v"/>
            </a:pPr>
            <a:r>
              <a:rPr lang="en-US" sz="1600"/>
              <a:t>A Mhatre, S Pai, N Rajput Volume 111, Issue IX,</a:t>
            </a:r>
          </a:p>
          <a:p>
            <a:r>
              <a:rPr lang="en-US" sz="1600"/>
              <a:t>September 2014(Page no. 128-131): Temporal Analysis</a:t>
            </a:r>
          </a:p>
          <a:p>
            <a:r>
              <a:rPr lang="en-US" sz="1600"/>
              <a:t>of ECG usin LabVIEW</a:t>
            </a:r>
          </a:p>
          <a:p>
            <a:pPr marL="285750" indent="-285750">
              <a:buFont typeface="Wingdings" panose="05000000000000000000" pitchFamily="2" charset="2"/>
              <a:buChar char="v"/>
            </a:pPr>
            <a:r>
              <a:rPr lang="en-US" sz="1600"/>
              <a:t>John A Kastor, —Cardiac Arrhythmiasll, University of</a:t>
            </a:r>
          </a:p>
          <a:p>
            <a:r>
              <a:rPr lang="en-US" sz="1600"/>
              <a:t>Maryland,Baltimore, Maryland, USA.</a:t>
            </a:r>
          </a:p>
          <a:p>
            <a:pPr marL="285750" indent="-285750">
              <a:buFont typeface="Wingdings" panose="05000000000000000000" pitchFamily="2" charset="2"/>
              <a:buChar char="v"/>
            </a:pPr>
            <a:r>
              <a:rPr lang="en-US" sz="1600"/>
              <a:t>Elizabeth M. Cherry and Flavio H. Fenton, —Heart</a:t>
            </a:r>
          </a:p>
          <a:p>
            <a:r>
              <a:rPr lang="en-US" sz="1600"/>
              <a:t>Structure,Function and Arrhythmiasll, Department of</a:t>
            </a:r>
          </a:p>
          <a:p>
            <a:r>
              <a:rPr lang="en-US" sz="1600"/>
              <a:t>Biomedical Sciences,College of Veterinary Medicine,</a:t>
            </a:r>
          </a:p>
          <a:p>
            <a:r>
              <a:rPr lang="en-US" sz="1600"/>
              <a:t>Cornell University.http://thevirtualheart.org</a:t>
            </a:r>
          </a:p>
          <a:p>
            <a:pPr marL="285750" indent="-285750">
              <a:buFont typeface="Wingdings" panose="05000000000000000000" pitchFamily="2" charset="2"/>
              <a:buChar char="v"/>
            </a:pPr>
            <a:r>
              <a:rPr lang="en-US" sz="1600"/>
              <a:t>H. Sahool and K. Biswal, "Patient monitoring system</a:t>
            </a:r>
          </a:p>
          <a:p>
            <a:r>
              <a:rPr lang="en-US" sz="1600"/>
              <a:t>for cardiovascular patient with body temperature using</a:t>
            </a:r>
          </a:p>
          <a:p>
            <a:r>
              <a:rPr lang="en-US" sz="1600"/>
              <a:t>lab VIEW," International Journal of Engineering</a:t>
            </a:r>
          </a:p>
          <a:p>
            <a:r>
              <a:rPr lang="en-US" sz="1600"/>
              <a:t>Research and Development, vol. 6, no. 8, pp. 27—30,</a:t>
            </a:r>
          </a:p>
          <a:p>
            <a:r>
              <a:rPr lang="en-US" sz="1600"/>
              <a:t>2013.</a:t>
            </a:r>
            <a:endParaRPr lang="en-US" sz="1600" dirty="0"/>
          </a:p>
        </p:txBody>
      </p:sp>
    </p:spTree>
    <p:extLst>
      <p:ext uri="{BB962C8B-B14F-4D97-AF65-F5344CB8AC3E}">
        <p14:creationId xmlns:p14="http://schemas.microsoft.com/office/powerpoint/2010/main" val="2996494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0FF9120-2E52-30A6-4D11-D60E19AFA801}"/>
              </a:ext>
            </a:extLst>
          </p:cNvPr>
          <p:cNvSpPr/>
          <p:nvPr/>
        </p:nvSpPr>
        <p:spPr>
          <a:xfrm>
            <a:off x="2430187" y="559865"/>
            <a:ext cx="4796494" cy="24968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70BDA3A1-FDA4-29BF-017E-2DD2E29B8816}"/>
              </a:ext>
            </a:extLst>
          </p:cNvPr>
          <p:cNvSpPr/>
          <p:nvPr/>
        </p:nvSpPr>
        <p:spPr>
          <a:xfrm>
            <a:off x="2430187" y="3647106"/>
            <a:ext cx="4796494" cy="24968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9820FA4-2CEF-2A41-D318-8A1F7FC11E06}"/>
              </a:ext>
            </a:extLst>
          </p:cNvPr>
          <p:cNvSpPr/>
          <p:nvPr/>
        </p:nvSpPr>
        <p:spPr>
          <a:xfrm>
            <a:off x="7753236" y="559866"/>
            <a:ext cx="3301696" cy="5584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descr="Lightbulb with solid fill">
            <a:extLst>
              <a:ext uri="{FF2B5EF4-FFF2-40B4-BE49-F238E27FC236}">
                <a16:creationId xmlns:a16="http://schemas.microsoft.com/office/drawing/2014/main" id="{B3F7E46F-4F49-9C65-C18D-CE1775F7EA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02387" y="731893"/>
            <a:ext cx="1093721" cy="1093721"/>
          </a:xfrm>
          <a:prstGeom prst="rect">
            <a:avLst/>
          </a:prstGeom>
        </p:spPr>
      </p:pic>
      <p:sp>
        <p:nvSpPr>
          <p:cNvPr id="18" name="TextBox 17">
            <a:extLst>
              <a:ext uri="{FF2B5EF4-FFF2-40B4-BE49-F238E27FC236}">
                <a16:creationId xmlns:a16="http://schemas.microsoft.com/office/drawing/2014/main" id="{0BB0193A-2917-5B23-E558-181A9544E1CA}"/>
              </a:ext>
            </a:extLst>
          </p:cNvPr>
          <p:cNvSpPr txBox="1"/>
          <p:nvPr/>
        </p:nvSpPr>
        <p:spPr>
          <a:xfrm>
            <a:off x="3931372" y="1777369"/>
            <a:ext cx="2164627" cy="523220"/>
          </a:xfrm>
          <a:prstGeom prst="rect">
            <a:avLst/>
          </a:prstGeom>
          <a:noFill/>
        </p:spPr>
        <p:txBody>
          <a:bodyPr wrap="square" rtlCol="0">
            <a:spAutoFit/>
          </a:bodyPr>
          <a:lstStyle/>
          <a:p>
            <a:r>
              <a:rPr lang="en-US" sz="2800" dirty="0"/>
              <a:t>MOTIVATION</a:t>
            </a:r>
            <a:endParaRPr lang="en-US" dirty="0"/>
          </a:p>
        </p:txBody>
      </p:sp>
      <p:pic>
        <p:nvPicPr>
          <p:cNvPr id="20" name="Graphic 19" descr="Question mark with solid fill">
            <a:extLst>
              <a:ext uri="{FF2B5EF4-FFF2-40B4-BE49-F238E27FC236}">
                <a16:creationId xmlns:a16="http://schemas.microsoft.com/office/drawing/2014/main" id="{11C48B1A-C9C5-92A6-CB4E-283754E8D2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02387" y="3546732"/>
            <a:ext cx="1146432" cy="1146432"/>
          </a:xfrm>
          <a:prstGeom prst="rect">
            <a:avLst/>
          </a:prstGeom>
        </p:spPr>
      </p:pic>
      <p:pic>
        <p:nvPicPr>
          <p:cNvPr id="22" name="Graphic 21" descr="Question mark with solid fill">
            <a:extLst>
              <a:ext uri="{FF2B5EF4-FFF2-40B4-BE49-F238E27FC236}">
                <a16:creationId xmlns:a16="http://schemas.microsoft.com/office/drawing/2014/main" id="{7701F391-111D-52D3-03E9-DE3E393C60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77239" y="3980026"/>
            <a:ext cx="972924" cy="972924"/>
          </a:xfrm>
          <a:prstGeom prst="rect">
            <a:avLst/>
          </a:prstGeom>
        </p:spPr>
      </p:pic>
      <p:sp>
        <p:nvSpPr>
          <p:cNvPr id="27" name="TextBox 26">
            <a:extLst>
              <a:ext uri="{FF2B5EF4-FFF2-40B4-BE49-F238E27FC236}">
                <a16:creationId xmlns:a16="http://schemas.microsoft.com/office/drawing/2014/main" id="{5C2FFB7C-F01B-7DE3-F60E-6B7E8E7FEAB3}"/>
              </a:ext>
            </a:extLst>
          </p:cNvPr>
          <p:cNvSpPr txBox="1"/>
          <p:nvPr/>
        </p:nvSpPr>
        <p:spPr>
          <a:xfrm>
            <a:off x="3820950" y="4895052"/>
            <a:ext cx="2875524" cy="954107"/>
          </a:xfrm>
          <a:prstGeom prst="rect">
            <a:avLst/>
          </a:prstGeom>
          <a:noFill/>
        </p:spPr>
        <p:txBody>
          <a:bodyPr wrap="square" rtlCol="0">
            <a:spAutoFit/>
          </a:bodyPr>
          <a:lstStyle/>
          <a:p>
            <a:r>
              <a:rPr lang="en-US" sz="2800" dirty="0"/>
              <a:t>PROBLEM</a:t>
            </a:r>
          </a:p>
          <a:p>
            <a:pPr algn="ctr"/>
            <a:r>
              <a:rPr lang="en-US" sz="2800" dirty="0"/>
              <a:t>STATMENT</a:t>
            </a:r>
          </a:p>
        </p:txBody>
      </p:sp>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F6054E7E-5BE8-76E4-39F1-9D0D3CF689E2}"/>
                  </a:ext>
                </a:extLst>
              </p:cNvPr>
              <p:cNvGraphicFramePr>
                <a:graphicFrameLocks noChangeAspect="1"/>
              </p:cNvGraphicFramePr>
              <p:nvPr>
                <p:extLst>
                  <p:ext uri="{D42A27DB-BD31-4B8C-83A1-F6EECF244321}">
                    <p14:modId xmlns:p14="http://schemas.microsoft.com/office/powerpoint/2010/main" val="2829522488"/>
                  </p:ext>
                </p:extLst>
              </p:nvPr>
            </p:nvGraphicFramePr>
            <p:xfrm>
              <a:off x="2430187" y="559879"/>
              <a:ext cx="4796494" cy="2496790"/>
            </p:xfrm>
            <a:graphic>
              <a:graphicData uri="http://schemas.microsoft.com/office/powerpoint/2016/slidezoom">
                <pslz:sldZm>
                  <pslz:sldZmObj sldId="257" cId="3928686845">
                    <pslz:zmPr id="{C625C0C9-F818-40AD-A49A-A1D708F20468}" imageType="cover" transitionDur="1000">
                      <p166:blipFill xmlns:p166="http://schemas.microsoft.com/office/powerpoint/2016/6/main">
                        <a:blip r:embed="rId8"/>
                        <a:stretch>
                          <a:fillRect/>
                        </a:stretch>
                      </p166:blipFill>
                      <p166:spPr xmlns:p166="http://schemas.microsoft.com/office/powerpoint/2016/6/main">
                        <a:xfrm>
                          <a:off x="0" y="0"/>
                          <a:ext cx="4796494" cy="2496790"/>
                        </a:xfrm>
                        <a:prstGeom prst="rect">
                          <a:avLst/>
                        </a:prstGeom>
                        <a:ln w="3175">
                          <a:solidFill>
                            <a:prstClr val="ltGray"/>
                          </a:solidFill>
                        </a:ln>
                      </p166:spPr>
                    </pslz:zmPr>
                  </pslz:sldZmObj>
                </pslz:sldZm>
              </a:graphicData>
            </a:graphic>
          </p:graphicFrame>
        </mc:Choice>
        <mc:Fallback xmlns="">
          <p:pic>
            <p:nvPicPr>
              <p:cNvPr id="30" name="Slide Zoom 29">
                <a:hlinkClick r:id="rId9" action="ppaction://hlinksldjump"/>
                <a:extLst>
                  <a:ext uri="{FF2B5EF4-FFF2-40B4-BE49-F238E27FC236}">
                    <a16:creationId xmlns:a16="http://schemas.microsoft.com/office/drawing/2014/main" id="{F6054E7E-5BE8-76E4-39F1-9D0D3CF689E2}"/>
                  </a:ext>
                </a:extLst>
              </p:cNvPr>
              <p:cNvPicPr>
                <a:picLocks noGrp="1" noRot="1" noChangeAspect="1" noMove="1" noResize="1" noEditPoints="1" noAdjustHandles="1" noChangeArrowheads="1" noChangeShapeType="1"/>
              </p:cNvPicPr>
              <p:nvPr/>
            </p:nvPicPr>
            <p:blipFill>
              <a:blip r:embed="rId10"/>
              <a:stretch>
                <a:fillRect/>
              </a:stretch>
            </p:blipFill>
            <p:spPr>
              <a:xfrm>
                <a:off x="2430187" y="559879"/>
                <a:ext cx="4796494" cy="2496790"/>
              </a:xfrm>
              <a:prstGeom prst="rect">
                <a:avLst/>
              </a:prstGeom>
              <a:ln w="3175">
                <a:solidFill>
                  <a:prstClr val="ltGray"/>
                </a:solidFill>
              </a:ln>
            </p:spPr>
          </p:pic>
        </mc:Fallback>
      </mc:AlternateContent>
      <p:pic>
        <p:nvPicPr>
          <p:cNvPr id="32" name="Graphic 31" descr="Document with solid fill">
            <a:extLst>
              <a:ext uri="{FF2B5EF4-FFF2-40B4-BE49-F238E27FC236}">
                <a16:creationId xmlns:a16="http://schemas.microsoft.com/office/drawing/2014/main" id="{85AC1C1B-5FEA-C9CB-3920-6ECD1D459A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79116" y="2139532"/>
            <a:ext cx="1644004" cy="1644004"/>
          </a:xfrm>
          <a:prstGeom prst="rect">
            <a:avLst/>
          </a:prstGeom>
        </p:spPr>
      </p:pic>
      <p:sp>
        <p:nvSpPr>
          <p:cNvPr id="33" name="TextBox 32">
            <a:extLst>
              <a:ext uri="{FF2B5EF4-FFF2-40B4-BE49-F238E27FC236}">
                <a16:creationId xmlns:a16="http://schemas.microsoft.com/office/drawing/2014/main" id="{9264570E-2417-85E7-E5C4-FFC4BD5614E6}"/>
              </a:ext>
            </a:extLst>
          </p:cNvPr>
          <p:cNvSpPr txBox="1"/>
          <p:nvPr/>
        </p:nvSpPr>
        <p:spPr>
          <a:xfrm>
            <a:off x="8097215" y="4409725"/>
            <a:ext cx="2415647" cy="646331"/>
          </a:xfrm>
          <a:prstGeom prst="rect">
            <a:avLst/>
          </a:prstGeom>
          <a:noFill/>
        </p:spPr>
        <p:txBody>
          <a:bodyPr wrap="square" rtlCol="0">
            <a:spAutoFit/>
          </a:bodyPr>
          <a:lstStyle/>
          <a:p>
            <a:pPr algn="ctr"/>
            <a:r>
              <a:rPr lang="en-US" sz="3600" dirty="0"/>
              <a:t>ABSTRACT</a:t>
            </a:r>
          </a:p>
        </p:txBody>
      </p:sp>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3A47C6BF-4733-FB99-A492-A12A2E403E16}"/>
                  </a:ext>
                </a:extLst>
              </p:cNvPr>
              <p:cNvGraphicFramePr>
                <a:graphicFrameLocks noChangeAspect="1"/>
              </p:cNvGraphicFramePr>
              <p:nvPr>
                <p:extLst>
                  <p:ext uri="{D42A27DB-BD31-4B8C-83A1-F6EECF244321}">
                    <p14:modId xmlns:p14="http://schemas.microsoft.com/office/powerpoint/2010/main" val="3269804019"/>
                  </p:ext>
                </p:extLst>
              </p:nvPr>
            </p:nvGraphicFramePr>
            <p:xfrm>
              <a:off x="2430187" y="3647106"/>
              <a:ext cx="4827395" cy="2496790"/>
            </p:xfrm>
            <a:graphic>
              <a:graphicData uri="http://schemas.microsoft.com/office/powerpoint/2016/slidezoom">
                <pslz:sldZm>
                  <pslz:sldZmObj sldId="258" cId="1383044162">
                    <pslz:zmPr id="{3BAE56BB-5B2B-4C69-BE42-BD713D8EF14F}" imageType="cover" transitionDur="1000">
                      <p166:blipFill xmlns:p166="http://schemas.microsoft.com/office/powerpoint/2016/6/main">
                        <a:blip r:embed="rId10"/>
                        <a:stretch>
                          <a:fillRect/>
                        </a:stretch>
                      </p166:blipFill>
                      <p166:spPr xmlns:p166="http://schemas.microsoft.com/office/powerpoint/2016/6/main">
                        <a:xfrm>
                          <a:off x="0" y="0"/>
                          <a:ext cx="4827395" cy="2496790"/>
                        </a:xfrm>
                        <a:prstGeom prst="rect">
                          <a:avLst/>
                        </a:prstGeom>
                        <a:ln w="3175">
                          <a:solidFill>
                            <a:prstClr val="ltGray"/>
                          </a:solidFill>
                        </a:ln>
                      </p166:spPr>
                    </pslz:zmPr>
                  </pslz:sldZmObj>
                </pslz:sldZm>
              </a:graphicData>
            </a:graphic>
          </p:graphicFrame>
        </mc:Choice>
        <mc:Fallback xmlns="">
          <p:pic>
            <p:nvPicPr>
              <p:cNvPr id="35" name="Slide Zoom 34">
                <a:hlinkClick r:id="rId13" action="ppaction://hlinksldjump"/>
                <a:extLst>
                  <a:ext uri="{FF2B5EF4-FFF2-40B4-BE49-F238E27FC236}">
                    <a16:creationId xmlns:a16="http://schemas.microsoft.com/office/drawing/2014/main" id="{3A47C6BF-4733-FB99-A492-A12A2E403E16}"/>
                  </a:ext>
                </a:extLst>
              </p:cNvPr>
              <p:cNvPicPr>
                <a:picLocks noGrp="1" noRot="1" noChangeAspect="1" noMove="1" noResize="1" noEditPoints="1" noAdjustHandles="1" noChangeArrowheads="1" noChangeShapeType="1"/>
              </p:cNvPicPr>
              <p:nvPr/>
            </p:nvPicPr>
            <p:blipFill>
              <a:blip r:embed="rId10"/>
              <a:stretch>
                <a:fillRect/>
              </a:stretch>
            </p:blipFill>
            <p:spPr>
              <a:xfrm>
                <a:off x="2430187" y="3647106"/>
                <a:ext cx="4827395" cy="249679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4B548669-BF32-428D-86DD-FFED13DEBC9B}"/>
                  </a:ext>
                </a:extLst>
              </p:cNvPr>
              <p:cNvGraphicFramePr>
                <a:graphicFrameLocks noChangeAspect="1"/>
              </p:cNvGraphicFramePr>
              <p:nvPr>
                <p:extLst>
                  <p:ext uri="{D42A27DB-BD31-4B8C-83A1-F6EECF244321}">
                    <p14:modId xmlns:p14="http://schemas.microsoft.com/office/powerpoint/2010/main" val="473161243"/>
                  </p:ext>
                </p:extLst>
              </p:nvPr>
            </p:nvGraphicFramePr>
            <p:xfrm rot="5400000">
              <a:off x="6612066" y="1701034"/>
              <a:ext cx="5584032" cy="3301695"/>
            </p:xfrm>
            <a:graphic>
              <a:graphicData uri="http://schemas.microsoft.com/office/powerpoint/2016/slidezoom">
                <pslz:sldZm>
                  <pslz:sldZmObj sldId="259" cId="687540310">
                    <pslz:zmPr id="{2CEC133E-7313-47E4-AD23-8123AFC8B8D9}" imageType="cover" transitionDur="1000">
                      <p166:blipFill xmlns:p166="http://schemas.microsoft.com/office/powerpoint/2016/6/main">
                        <a:blip r:embed="rId8"/>
                        <a:stretch>
                          <a:fillRect/>
                        </a:stretch>
                      </p166:blipFill>
                      <p166:spPr xmlns:p166="http://schemas.microsoft.com/office/powerpoint/2016/6/main">
                        <a:xfrm rot="5400000">
                          <a:off x="0" y="0"/>
                          <a:ext cx="5584032" cy="3301695"/>
                        </a:xfrm>
                        <a:prstGeom prst="rect">
                          <a:avLst/>
                        </a:prstGeom>
                        <a:ln w="3175">
                          <a:solidFill>
                            <a:prstClr val="ltGray"/>
                          </a:solidFill>
                        </a:ln>
                      </p166:spPr>
                    </pslz:zmPr>
                  </pslz:sldZmObj>
                </pslz:sldZm>
              </a:graphicData>
            </a:graphic>
          </p:graphicFrame>
        </mc:Choice>
        <mc:Fallback xmlns="">
          <p:pic>
            <p:nvPicPr>
              <p:cNvPr id="37" name="Slide Zoom 36">
                <a:hlinkClick r:id="rId14" action="ppaction://hlinksldjump"/>
                <a:extLst>
                  <a:ext uri="{FF2B5EF4-FFF2-40B4-BE49-F238E27FC236}">
                    <a16:creationId xmlns:a16="http://schemas.microsoft.com/office/drawing/2014/main" id="{4B548669-BF32-428D-86DD-FFED13DEBC9B}"/>
                  </a:ext>
                </a:extLst>
              </p:cNvPr>
              <p:cNvPicPr>
                <a:picLocks noGrp="1" noRot="1" noChangeAspect="1" noMove="1" noResize="1" noEditPoints="1" noAdjustHandles="1" noChangeArrowheads="1" noChangeShapeType="1"/>
              </p:cNvPicPr>
              <p:nvPr/>
            </p:nvPicPr>
            <p:blipFill>
              <a:blip r:embed="rId10"/>
              <a:stretch>
                <a:fillRect/>
              </a:stretch>
            </p:blipFill>
            <p:spPr>
              <a:xfrm rot="5400000">
                <a:off x="6612066" y="1701034"/>
                <a:ext cx="5584032" cy="3301695"/>
              </a:xfrm>
              <a:prstGeom prst="rect">
                <a:avLst/>
              </a:prstGeom>
              <a:ln w="3175">
                <a:solidFill>
                  <a:prstClr val="ltGray"/>
                </a:solidFill>
              </a:ln>
            </p:spPr>
          </p:pic>
        </mc:Fallback>
      </mc:AlternateContent>
    </p:spTree>
    <p:extLst>
      <p:ext uri="{BB962C8B-B14F-4D97-AF65-F5344CB8AC3E}">
        <p14:creationId xmlns:p14="http://schemas.microsoft.com/office/powerpoint/2010/main" val="1624335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0E206-89B0-80BB-3033-82AF7D3FF3AA}"/>
              </a:ext>
            </a:extLst>
          </p:cNvPr>
          <p:cNvSpPr>
            <a:spLocks noGrp="1"/>
          </p:cNvSpPr>
          <p:nvPr>
            <p:ph type="title"/>
          </p:nvPr>
        </p:nvSpPr>
        <p:spPr/>
        <p:txBody>
          <a:bodyPr/>
          <a:lstStyle/>
          <a:p>
            <a:r>
              <a:rPr lang="en-US" dirty="0"/>
              <a:t>REFERENCES</a:t>
            </a:r>
            <a:br>
              <a:rPr lang="en-US" dirty="0"/>
            </a:br>
            <a:endParaRPr lang="en-US" dirty="0"/>
          </a:p>
        </p:txBody>
      </p:sp>
      <p:sp>
        <p:nvSpPr>
          <p:cNvPr id="5" name="Subtitle 2">
            <a:extLst>
              <a:ext uri="{FF2B5EF4-FFF2-40B4-BE49-F238E27FC236}">
                <a16:creationId xmlns:a16="http://schemas.microsoft.com/office/drawing/2014/main" id="{AD207DBC-511F-D67C-9099-2E4D9631B17E}"/>
              </a:ext>
            </a:extLst>
          </p:cNvPr>
          <p:cNvSpPr txBox="1">
            <a:spLocks/>
          </p:cNvSpPr>
          <p:nvPr/>
        </p:nvSpPr>
        <p:spPr>
          <a:xfrm>
            <a:off x="1726155" y="1428750"/>
            <a:ext cx="7149548" cy="5221357"/>
          </a:xfrm>
          <a:prstGeom prst="rect">
            <a:avLst/>
          </a:prstGeom>
        </p:spPr>
        <p:txBody>
          <a:bodyPr vert="horz" lIns="91440" tIns="0" rIns="91440" bIns="0" rtlCol="0">
            <a:noAutofit/>
          </a:bodyPr>
          <a:lstStyle>
            <a:lvl1pPr marL="0" indent="0" algn="l" defTabSz="914400" rtl="0" eaLnBrk="1" latinLnBrk="0" hangingPunct="1">
              <a:lnSpc>
                <a:spcPct val="100000"/>
              </a:lnSpc>
              <a:spcBef>
                <a:spcPts val="576"/>
              </a:spcBef>
              <a:buFont typeface="Arial" panose="020B0604020202020204" pitchFamily="34" charset="0"/>
              <a:buNone/>
              <a:defRPr sz="2400" kern="1200">
                <a:solidFill>
                  <a:schemeClr val="accent6"/>
                </a:solidFill>
                <a:latin typeface="+mn-lt"/>
                <a:ea typeface="+mn-ea"/>
                <a:cs typeface="+mn-cs"/>
              </a:defRPr>
            </a:lvl1pPr>
            <a:lvl2pPr marL="457200" indent="0" algn="ctr" defTabSz="914400" rtl="0" eaLnBrk="1" latinLnBrk="0" hangingPunct="1">
              <a:lnSpc>
                <a:spcPct val="100000"/>
              </a:lnSpc>
              <a:spcBef>
                <a:spcPts val="360"/>
              </a:spcBef>
              <a:buFont typeface="Arial" panose="020B0604020202020204" pitchFamily="34" charset="0"/>
              <a:buNone/>
              <a:defRPr sz="2000" kern="1200">
                <a:solidFill>
                  <a:schemeClr val="accent6"/>
                </a:solidFill>
                <a:latin typeface="+mn-lt"/>
                <a:ea typeface="+mn-ea"/>
                <a:cs typeface="+mn-cs"/>
              </a:defRPr>
            </a:lvl2pPr>
            <a:lvl3pPr marL="914400" indent="0" algn="ctr" defTabSz="914400" rtl="0" eaLnBrk="1" latinLnBrk="0" hangingPunct="1">
              <a:lnSpc>
                <a:spcPct val="100000"/>
              </a:lnSpc>
              <a:spcBef>
                <a:spcPts val="360"/>
              </a:spcBef>
              <a:buFont typeface="Arial" panose="020B0604020202020204" pitchFamily="34" charset="0"/>
              <a:buNone/>
              <a:defRPr sz="1800" kern="1200">
                <a:solidFill>
                  <a:schemeClr val="accent6"/>
                </a:solidFill>
                <a:latin typeface="+mn-lt"/>
                <a:ea typeface="+mn-ea"/>
                <a:cs typeface="+mn-cs"/>
              </a:defRPr>
            </a:lvl3pPr>
            <a:lvl4pPr marL="1371600" indent="0" algn="ctr" defTabSz="914400" rtl="0" eaLnBrk="1" latinLnBrk="0" hangingPunct="1">
              <a:lnSpc>
                <a:spcPct val="100000"/>
              </a:lnSpc>
              <a:spcBef>
                <a:spcPts val="360"/>
              </a:spcBef>
              <a:buFont typeface="Arial" panose="020B0604020202020204" pitchFamily="34" charset="0"/>
              <a:buNone/>
              <a:defRPr sz="1600" kern="1200">
                <a:solidFill>
                  <a:schemeClr val="accent6"/>
                </a:solidFill>
                <a:latin typeface="+mn-lt"/>
                <a:ea typeface="+mn-ea"/>
                <a:cs typeface="+mn-cs"/>
              </a:defRPr>
            </a:lvl4pPr>
            <a:lvl5pPr marL="1828800" indent="0" algn="ctr" defTabSz="914400" rtl="0" eaLnBrk="1" latinLnBrk="0" hangingPunct="1">
              <a:lnSpc>
                <a:spcPct val="100000"/>
              </a:lnSpc>
              <a:spcBef>
                <a:spcPts val="360"/>
              </a:spcBef>
              <a:buFont typeface="Arial" panose="020B0604020202020204" pitchFamily="34" charset="0"/>
              <a:buNone/>
              <a:defRPr sz="1600" kern="1200">
                <a:solidFill>
                  <a:schemeClr val="accent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576"/>
              </a:spcBef>
              <a:spcAft>
                <a:spcPts val="0"/>
              </a:spcAft>
              <a:buClrTx/>
              <a:buSzTx/>
              <a:buFont typeface="Wingdings" panose="05000000000000000000" pitchFamily="2" charset="2"/>
              <a:buChar char="v"/>
              <a:tabLst/>
              <a:defRPr/>
            </a:pPr>
            <a:r>
              <a:rPr kumimoji="0" lang="en-US" sz="1600" b="0" i="0" u="none" strike="noStrike" kern="1200" cap="none" spc="0" normalizeH="0" baseline="0" noProof="0" dirty="0">
                <a:ln>
                  <a:noFill/>
                </a:ln>
                <a:solidFill>
                  <a:schemeClr val="tx1"/>
                </a:solidFill>
                <a:effectLst/>
                <a:uLnTx/>
                <a:uFillTx/>
                <a:latin typeface="Sabon Next LT"/>
                <a:ea typeface="+mn-ea"/>
                <a:cs typeface="+mn-cs"/>
              </a:rPr>
              <a:t>C. Saritha, V. Sukanya, and Y. Narasimha Murthy,</a:t>
            </a:r>
          </a:p>
          <a:p>
            <a:pPr marL="0" marR="0" lvl="0" indent="0" algn="l" defTabSz="914400" rtl="0" eaLnBrk="1" fontAlgn="auto" latinLnBrk="0" hangingPunct="1">
              <a:lnSpc>
                <a:spcPct val="100000"/>
              </a:lnSpc>
              <a:spcBef>
                <a:spcPts val="576"/>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abon Next LT"/>
                <a:ea typeface="+mn-ea"/>
                <a:cs typeface="+mn-cs"/>
              </a:rPr>
              <a:t>"ECG signal analysis using wavelet transforms,"</a:t>
            </a:r>
          </a:p>
          <a:p>
            <a:pPr marL="0" marR="0" lvl="0" indent="0" algn="l" defTabSz="914400" rtl="0" eaLnBrk="1" fontAlgn="auto" latinLnBrk="0" hangingPunct="1">
              <a:lnSpc>
                <a:spcPct val="100000"/>
              </a:lnSpc>
              <a:spcBef>
                <a:spcPts val="576"/>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abon Next LT"/>
                <a:ea typeface="+mn-ea"/>
                <a:cs typeface="+mn-cs"/>
              </a:rPr>
              <a:t>Bulgarian Journal of Physics, vol. 35, Article ID</a:t>
            </a:r>
          </a:p>
          <a:p>
            <a:pPr marL="0" marR="0" lvl="0" indent="0" algn="l" defTabSz="914400" rtl="0" eaLnBrk="1" fontAlgn="auto" latinLnBrk="0" hangingPunct="1">
              <a:lnSpc>
                <a:spcPct val="100000"/>
              </a:lnSpc>
              <a:spcBef>
                <a:spcPts val="576"/>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abon Next LT"/>
                <a:ea typeface="+mn-ea"/>
                <a:cs typeface="+mn-cs"/>
              </a:rPr>
              <a:t>13100157, pp. 68-77, 2008.</a:t>
            </a:r>
          </a:p>
          <a:p>
            <a:pPr marL="285750" marR="0" lvl="0" indent="-285750" algn="l" defTabSz="914400" rtl="0" eaLnBrk="1" fontAlgn="auto" latinLnBrk="0" hangingPunct="1">
              <a:lnSpc>
                <a:spcPct val="100000"/>
              </a:lnSpc>
              <a:spcBef>
                <a:spcPts val="576"/>
              </a:spcBef>
              <a:spcAft>
                <a:spcPts val="0"/>
              </a:spcAft>
              <a:buClrTx/>
              <a:buSzTx/>
              <a:buFont typeface="Wingdings" panose="05000000000000000000" pitchFamily="2" charset="2"/>
              <a:buChar char="v"/>
              <a:tabLst/>
              <a:defRPr/>
            </a:pPr>
            <a:r>
              <a:rPr kumimoji="0" lang="en-US" sz="1600" b="0" i="0" u="none" strike="noStrike" kern="1200" cap="none" spc="0" normalizeH="0" baseline="0" noProof="0" dirty="0">
                <a:ln>
                  <a:noFill/>
                </a:ln>
                <a:solidFill>
                  <a:schemeClr val="tx1"/>
                </a:solidFill>
                <a:effectLst/>
                <a:uLnTx/>
                <a:uFillTx/>
                <a:latin typeface="Sabon Next LT"/>
                <a:ea typeface="+mn-ea"/>
                <a:cs typeface="+mn-cs"/>
              </a:rPr>
              <a:t>S. N. Van, D. T. Quang, and G. N. </a:t>
            </a:r>
            <a:r>
              <a:rPr kumimoji="0" lang="en-US" sz="1600" b="0" i="0" u="none" strike="noStrike" kern="1200" cap="none" spc="0" normalizeH="0" baseline="0" noProof="0" dirty="0" err="1">
                <a:ln>
                  <a:noFill/>
                </a:ln>
                <a:solidFill>
                  <a:schemeClr val="tx1"/>
                </a:solidFill>
                <a:effectLst/>
                <a:uLnTx/>
                <a:uFillTx/>
                <a:latin typeface="Sabon Next LT"/>
                <a:ea typeface="+mn-ea"/>
                <a:cs typeface="+mn-cs"/>
              </a:rPr>
              <a:t>Hoai</a:t>
            </a:r>
            <a:r>
              <a:rPr kumimoji="0" lang="en-US" sz="1600" b="0" i="0" u="none" strike="noStrike" kern="1200" cap="none" spc="0" normalizeH="0" baseline="0" noProof="0" dirty="0">
                <a:ln>
                  <a:noFill/>
                </a:ln>
                <a:solidFill>
                  <a:schemeClr val="tx1"/>
                </a:solidFill>
                <a:effectLst/>
                <a:uLnTx/>
                <a:uFillTx/>
                <a:latin typeface="Sabon Next LT"/>
                <a:ea typeface="+mn-ea"/>
                <a:cs typeface="+mn-cs"/>
              </a:rPr>
              <a:t>, "Development of A Low-Cost</a:t>
            </a:r>
          </a:p>
          <a:p>
            <a:pPr marL="0" marR="0" lvl="0" indent="0" algn="l" defTabSz="914400" rtl="0" eaLnBrk="1" fontAlgn="auto" latinLnBrk="0" hangingPunct="1">
              <a:lnSpc>
                <a:spcPct val="100000"/>
              </a:lnSpc>
              <a:spcBef>
                <a:spcPts val="576"/>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abon Next LT"/>
                <a:ea typeface="+mn-ea"/>
                <a:cs typeface="+mn-cs"/>
              </a:rPr>
              <a:t>Arduino-Based 12-Lead ECG Acquisition System And Accompanied</a:t>
            </a:r>
          </a:p>
          <a:p>
            <a:pPr marL="0" marR="0" lvl="0" indent="0" algn="l" defTabSz="914400" rtl="0" eaLnBrk="1" fontAlgn="auto" latinLnBrk="0" hangingPunct="1">
              <a:lnSpc>
                <a:spcPct val="100000"/>
              </a:lnSpc>
              <a:spcBef>
                <a:spcPts val="576"/>
              </a:spcBef>
              <a:spcAft>
                <a:spcPts val="0"/>
              </a:spcAft>
              <a:buClrTx/>
              <a:buSzTx/>
              <a:buFont typeface="Arial" panose="020B0604020202020204" pitchFamily="34" charset="0"/>
              <a:buNone/>
              <a:tabLst/>
              <a:defRPr/>
            </a:pPr>
            <a:r>
              <a:rPr kumimoji="0" lang="en-US" sz="1600" b="0" i="0" u="none" strike="noStrike" kern="1200" cap="none" spc="0" normalizeH="0" baseline="0" noProof="0" dirty="0" err="1">
                <a:ln>
                  <a:noFill/>
                </a:ln>
                <a:solidFill>
                  <a:schemeClr val="tx1"/>
                </a:solidFill>
                <a:effectLst/>
                <a:uLnTx/>
                <a:uFillTx/>
                <a:latin typeface="Sabon Next LT"/>
                <a:ea typeface="+mn-ea"/>
                <a:cs typeface="+mn-cs"/>
              </a:rPr>
              <a:t>Labview</a:t>
            </a:r>
            <a:r>
              <a:rPr kumimoji="0" lang="en-US" sz="1600" b="0" i="0" u="none" strike="noStrike" kern="1200" cap="none" spc="0" normalizeH="0" baseline="0" noProof="0" dirty="0">
                <a:ln>
                  <a:noFill/>
                </a:ln>
                <a:solidFill>
                  <a:schemeClr val="tx1"/>
                </a:solidFill>
                <a:effectLst/>
                <a:uLnTx/>
                <a:uFillTx/>
                <a:latin typeface="Sabon Next LT"/>
                <a:ea typeface="+mn-ea"/>
                <a:cs typeface="+mn-cs"/>
              </a:rPr>
              <a:t> Application," Int. J. of Eng. and Adv. Technology, vol. 9, pp.</a:t>
            </a:r>
          </a:p>
          <a:p>
            <a:pPr marL="0" marR="0" lvl="0" indent="0" algn="l" defTabSz="914400" rtl="0" eaLnBrk="1" fontAlgn="auto" latinLnBrk="0" hangingPunct="1">
              <a:lnSpc>
                <a:spcPct val="100000"/>
              </a:lnSpc>
              <a:spcBef>
                <a:spcPts val="576"/>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abon Next LT"/>
                <a:ea typeface="+mn-ea"/>
                <a:cs typeface="+mn-cs"/>
              </a:rPr>
              <a:t>1641 - 1648, Oct. 2019.</a:t>
            </a:r>
          </a:p>
          <a:p>
            <a:pPr marL="285750" marR="0" lvl="0" indent="-285750" algn="l" defTabSz="914400" rtl="0" eaLnBrk="1" fontAlgn="auto" latinLnBrk="0" hangingPunct="1">
              <a:lnSpc>
                <a:spcPct val="100000"/>
              </a:lnSpc>
              <a:spcBef>
                <a:spcPts val="576"/>
              </a:spcBef>
              <a:spcAft>
                <a:spcPts val="0"/>
              </a:spcAft>
              <a:buClrTx/>
              <a:buSzTx/>
              <a:buFont typeface="Wingdings" panose="05000000000000000000" pitchFamily="2" charset="2"/>
              <a:buChar char="v"/>
              <a:tabLst/>
              <a:defRPr/>
            </a:pPr>
            <a:r>
              <a:rPr kumimoji="0" lang="en-US" sz="1600" b="0" i="0" u="none" strike="noStrike" kern="1200" cap="none" spc="0" normalizeH="0" baseline="0" noProof="0" dirty="0">
                <a:ln>
                  <a:noFill/>
                </a:ln>
                <a:solidFill>
                  <a:schemeClr val="tx1"/>
                </a:solidFill>
                <a:effectLst/>
                <a:uLnTx/>
                <a:uFillTx/>
                <a:latin typeface="Sabon Next LT"/>
                <a:ea typeface="+mn-ea"/>
                <a:cs typeface="+mn-cs"/>
              </a:rPr>
              <a:t> Villanueva-Miranda, H. </a:t>
            </a:r>
            <a:r>
              <a:rPr kumimoji="0" lang="en-US" sz="1600" b="0" i="0" u="none" strike="noStrike" kern="1200" cap="none" spc="0" normalizeH="0" baseline="0" noProof="0" dirty="0" err="1">
                <a:ln>
                  <a:noFill/>
                </a:ln>
                <a:solidFill>
                  <a:schemeClr val="tx1"/>
                </a:solidFill>
                <a:effectLst/>
                <a:uLnTx/>
                <a:uFillTx/>
                <a:latin typeface="Sabon Next LT"/>
                <a:ea typeface="+mn-ea"/>
                <a:cs typeface="+mn-cs"/>
              </a:rPr>
              <a:t>Nazeran</a:t>
            </a:r>
            <a:r>
              <a:rPr kumimoji="0" lang="en-US" sz="1600" b="0" i="0" u="none" strike="noStrike" kern="1200" cap="none" spc="0" normalizeH="0" baseline="0" noProof="0" dirty="0">
                <a:ln>
                  <a:noFill/>
                </a:ln>
                <a:solidFill>
                  <a:schemeClr val="tx1"/>
                </a:solidFill>
                <a:effectLst/>
                <a:uLnTx/>
                <a:uFillTx/>
                <a:latin typeface="Sabon Next LT"/>
                <a:ea typeface="+mn-ea"/>
                <a:cs typeface="+mn-cs"/>
              </a:rPr>
              <a:t>, and R. </a:t>
            </a:r>
            <a:r>
              <a:rPr kumimoji="0" lang="en-US" sz="1600" b="0" i="0" u="none" strike="noStrike" kern="1200" cap="none" spc="0" normalizeH="0" baseline="0" noProof="0" dirty="0" err="1">
                <a:ln>
                  <a:noFill/>
                </a:ln>
                <a:solidFill>
                  <a:schemeClr val="tx1"/>
                </a:solidFill>
                <a:effectLst/>
                <a:uLnTx/>
                <a:uFillTx/>
                <a:latin typeface="Sabon Next LT"/>
                <a:ea typeface="+mn-ea"/>
                <a:cs typeface="+mn-cs"/>
              </a:rPr>
              <a:t>Martinek</a:t>
            </a:r>
            <a:r>
              <a:rPr kumimoji="0" lang="en-US" sz="1600" b="0" i="0" u="none" strike="noStrike" kern="1200" cap="none" spc="0" normalizeH="0" baseline="0" noProof="0" dirty="0">
                <a:ln>
                  <a:noFill/>
                </a:ln>
                <a:solidFill>
                  <a:schemeClr val="tx1"/>
                </a:solidFill>
                <a:effectLst/>
                <a:uLnTx/>
                <a:uFillTx/>
                <a:latin typeface="Sabon Next LT"/>
                <a:ea typeface="+mn-ea"/>
                <a:cs typeface="+mn-cs"/>
              </a:rPr>
              <a:t>, "</a:t>
            </a:r>
            <a:r>
              <a:rPr kumimoji="0" lang="en-US" sz="1600" b="0" i="0" u="none" strike="noStrike" kern="1200" cap="none" spc="0" normalizeH="0" baseline="0" noProof="0" dirty="0" err="1">
                <a:ln>
                  <a:noFill/>
                </a:ln>
                <a:solidFill>
                  <a:schemeClr val="tx1"/>
                </a:solidFill>
                <a:effectLst/>
                <a:uLnTx/>
                <a:uFillTx/>
                <a:latin typeface="Sabon Next LT"/>
                <a:ea typeface="+mn-ea"/>
                <a:cs typeface="+mn-cs"/>
              </a:rPr>
              <a:t>CardiaQloud</a:t>
            </a:r>
            <a:r>
              <a:rPr kumimoji="0" lang="en-US" sz="1600" b="0" i="0" u="none" strike="noStrike" kern="1200" cap="none" spc="0" normalizeH="0" baseline="0" noProof="0" dirty="0">
                <a:ln>
                  <a:noFill/>
                </a:ln>
                <a:solidFill>
                  <a:schemeClr val="tx1"/>
                </a:solidFill>
                <a:effectLst/>
                <a:uLnTx/>
                <a:uFillTx/>
                <a:latin typeface="Sabon Next LT"/>
                <a:ea typeface="+mn-ea"/>
                <a:cs typeface="+mn-cs"/>
              </a:rPr>
              <a:t>: A</a:t>
            </a:r>
          </a:p>
          <a:p>
            <a:pPr marL="0" marR="0" lvl="0" indent="0" algn="l" defTabSz="914400" rtl="0" eaLnBrk="1" fontAlgn="auto" latinLnBrk="0" hangingPunct="1">
              <a:lnSpc>
                <a:spcPct val="100000"/>
              </a:lnSpc>
              <a:spcBef>
                <a:spcPts val="576"/>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abon Next LT"/>
                <a:ea typeface="+mn-ea"/>
                <a:cs typeface="+mn-cs"/>
              </a:rPr>
              <a:t>Remote ECG Monitoring System Using Cloud Services for eHealth</a:t>
            </a:r>
          </a:p>
          <a:p>
            <a:pPr marL="0" marR="0" lvl="0" indent="0" algn="l" defTabSz="914400" rtl="0" eaLnBrk="1" fontAlgn="auto" latinLnBrk="0" hangingPunct="1">
              <a:lnSpc>
                <a:spcPct val="100000"/>
              </a:lnSpc>
              <a:spcBef>
                <a:spcPts val="576"/>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abon Next LT"/>
                <a:ea typeface="+mn-ea"/>
                <a:cs typeface="+mn-cs"/>
              </a:rPr>
              <a:t>and mHealth Applications," Proc. of IEEE 20th Int. </a:t>
            </a:r>
            <a:r>
              <a:rPr kumimoji="0" lang="en-US" sz="1600" b="0" i="0" u="none" strike="noStrike" kern="1200" cap="none" spc="0" normalizeH="0" baseline="0" noProof="0" dirty="0" err="1">
                <a:ln>
                  <a:noFill/>
                </a:ln>
                <a:solidFill>
                  <a:schemeClr val="tx1"/>
                </a:solidFill>
                <a:effectLst/>
                <a:uLnTx/>
                <a:uFillTx/>
                <a:latin typeface="Sabon Next LT"/>
                <a:ea typeface="+mn-ea"/>
                <a:cs typeface="+mn-cs"/>
              </a:rPr>
              <a:t>ConC</a:t>
            </a:r>
            <a:r>
              <a:rPr kumimoji="0" lang="en-US" sz="1600" b="0" i="0" u="none" strike="noStrike" kern="1200" cap="none" spc="0" normalizeH="0" baseline="0" noProof="0" dirty="0">
                <a:ln>
                  <a:noFill/>
                </a:ln>
                <a:solidFill>
                  <a:schemeClr val="tx1"/>
                </a:solidFill>
                <a:effectLst/>
                <a:uLnTx/>
                <a:uFillTx/>
                <a:latin typeface="Sabon Next LT"/>
                <a:ea typeface="+mn-ea"/>
                <a:cs typeface="+mn-cs"/>
              </a:rPr>
              <a:t> on E-Health</a:t>
            </a:r>
          </a:p>
          <a:p>
            <a:pPr marL="0" marR="0" lvl="0" indent="0" algn="l" defTabSz="914400" rtl="0" eaLnBrk="1" fontAlgn="auto" latinLnBrk="0" hangingPunct="1">
              <a:lnSpc>
                <a:spcPct val="100000"/>
              </a:lnSpc>
              <a:spcBef>
                <a:spcPts val="576"/>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abon Next LT"/>
                <a:ea typeface="+mn-ea"/>
                <a:cs typeface="+mn-cs"/>
              </a:rPr>
              <a:t>Networking, </a:t>
            </a:r>
            <a:r>
              <a:rPr kumimoji="0" lang="en-US" sz="1600" b="0" i="0" u="none" strike="noStrike" kern="1200" cap="none" spc="0" normalizeH="0" baseline="0" noProof="0" dirty="0" err="1">
                <a:ln>
                  <a:noFill/>
                </a:ln>
                <a:solidFill>
                  <a:schemeClr val="tx1"/>
                </a:solidFill>
                <a:effectLst/>
                <a:uLnTx/>
                <a:uFillTx/>
                <a:latin typeface="Sabon Next LT"/>
                <a:ea typeface="+mn-ea"/>
                <a:cs typeface="+mn-cs"/>
              </a:rPr>
              <a:t>Applic</a:t>
            </a:r>
            <a:r>
              <a:rPr kumimoji="0" lang="en-US" sz="1600" b="0" i="0" u="none" strike="noStrike" kern="1200" cap="none" spc="0" normalizeH="0" baseline="0" noProof="0" dirty="0">
                <a:ln>
                  <a:noFill/>
                </a:ln>
                <a:solidFill>
                  <a:schemeClr val="tx1"/>
                </a:solidFill>
                <a:effectLst/>
                <a:uLnTx/>
                <a:uFillTx/>
                <a:latin typeface="Sabon Next LT"/>
                <a:ea typeface="+mn-ea"/>
                <a:cs typeface="+mn-cs"/>
              </a:rPr>
              <a:t>. and Serv., HEALTHCOM, pp. 1 — 6, Sept. 2018.</a:t>
            </a:r>
          </a:p>
          <a:p>
            <a:pPr marL="285750" marR="0" lvl="0" indent="-285750" algn="l" defTabSz="914400" rtl="0" eaLnBrk="1" fontAlgn="auto" latinLnBrk="0" hangingPunct="1">
              <a:lnSpc>
                <a:spcPct val="100000"/>
              </a:lnSpc>
              <a:spcBef>
                <a:spcPts val="576"/>
              </a:spcBef>
              <a:spcAft>
                <a:spcPts val="0"/>
              </a:spcAft>
              <a:buClrTx/>
              <a:buSzTx/>
              <a:buFont typeface="Wingdings" panose="05000000000000000000" pitchFamily="2" charset="2"/>
              <a:buChar char="v"/>
              <a:tabLst/>
              <a:defRPr/>
            </a:pPr>
            <a:r>
              <a:rPr kumimoji="0" lang="en-US" sz="1600" b="0" i="0" u="none" strike="noStrike" kern="1200" cap="none" spc="0" normalizeH="0" baseline="0" noProof="0" dirty="0">
                <a:ln>
                  <a:noFill/>
                </a:ln>
                <a:solidFill>
                  <a:schemeClr val="tx1"/>
                </a:solidFill>
                <a:effectLst/>
                <a:uLnTx/>
                <a:uFillTx/>
                <a:latin typeface="Sabon Next LT"/>
                <a:ea typeface="+mn-ea"/>
                <a:cs typeface="+mn-cs"/>
              </a:rPr>
              <a:t>N. </a:t>
            </a:r>
            <a:r>
              <a:rPr kumimoji="0" lang="en-US" sz="1600" b="0" i="0" u="none" strike="noStrike" kern="1200" cap="none" spc="0" normalizeH="0" baseline="0" noProof="0" dirty="0" err="1">
                <a:ln>
                  <a:noFill/>
                </a:ln>
                <a:solidFill>
                  <a:schemeClr val="tx1"/>
                </a:solidFill>
                <a:effectLst/>
                <a:uLnTx/>
                <a:uFillTx/>
                <a:latin typeface="Sabon Next LT"/>
                <a:ea typeface="+mn-ea"/>
                <a:cs typeface="+mn-cs"/>
              </a:rPr>
              <a:t>Celik</a:t>
            </a:r>
            <a:r>
              <a:rPr kumimoji="0" lang="en-US" sz="1600" b="0" i="0" u="none" strike="noStrike" kern="1200" cap="none" spc="0" normalizeH="0" baseline="0" noProof="0" dirty="0">
                <a:ln>
                  <a:noFill/>
                </a:ln>
                <a:solidFill>
                  <a:schemeClr val="tx1"/>
                </a:solidFill>
                <a:effectLst/>
                <a:uLnTx/>
                <a:uFillTx/>
                <a:latin typeface="Sabon Next LT"/>
                <a:ea typeface="+mn-ea"/>
                <a:cs typeface="+mn-cs"/>
              </a:rPr>
              <a:t>, N. </a:t>
            </a:r>
            <a:r>
              <a:rPr kumimoji="0" lang="en-US" sz="1600" b="0" i="0" u="none" strike="noStrike" kern="1200" cap="none" spc="0" normalizeH="0" baseline="0" noProof="0" dirty="0" err="1">
                <a:ln>
                  <a:noFill/>
                </a:ln>
                <a:solidFill>
                  <a:schemeClr val="tx1"/>
                </a:solidFill>
                <a:effectLst/>
                <a:uLnTx/>
                <a:uFillTx/>
                <a:latin typeface="Sabon Next LT"/>
                <a:ea typeface="+mn-ea"/>
                <a:cs typeface="+mn-cs"/>
              </a:rPr>
              <a:t>Manivannan</a:t>
            </a:r>
            <a:r>
              <a:rPr kumimoji="0" lang="en-US" sz="1600" b="0" i="0" u="none" strike="noStrike" kern="1200" cap="none" spc="0" normalizeH="0" baseline="0" noProof="0" dirty="0">
                <a:ln>
                  <a:noFill/>
                </a:ln>
                <a:solidFill>
                  <a:schemeClr val="tx1"/>
                </a:solidFill>
                <a:effectLst/>
                <a:uLnTx/>
                <a:uFillTx/>
                <a:latin typeface="Sabon Next LT"/>
                <a:ea typeface="+mn-ea"/>
                <a:cs typeface="+mn-cs"/>
              </a:rPr>
              <a:t>, and W. Balachandran, "Evaluation of a</a:t>
            </a:r>
          </a:p>
          <a:p>
            <a:pPr marL="0" marR="0" lvl="0" indent="0" algn="l" defTabSz="914400" rtl="0" eaLnBrk="1" fontAlgn="auto" latinLnBrk="0" hangingPunct="1">
              <a:lnSpc>
                <a:spcPct val="100000"/>
              </a:lnSpc>
              <a:spcBef>
                <a:spcPts val="576"/>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abon Next LT"/>
                <a:ea typeface="+mn-ea"/>
                <a:cs typeface="+mn-cs"/>
              </a:rPr>
              <a:t>Behind-the-Ear ECG Device for Smartphone Based Integrated</a:t>
            </a:r>
          </a:p>
          <a:p>
            <a:pPr marL="0" marR="0" lvl="0" indent="0" algn="l" defTabSz="914400" rtl="0" eaLnBrk="1" fontAlgn="auto" latinLnBrk="0" hangingPunct="1">
              <a:lnSpc>
                <a:spcPct val="100000"/>
              </a:lnSpc>
              <a:spcBef>
                <a:spcPts val="576"/>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abon Next LT"/>
                <a:ea typeface="+mn-ea"/>
                <a:cs typeface="+mn-cs"/>
              </a:rPr>
              <a:t>Multiple Smart Sensor System in Health Applications," J. of Adv.</a:t>
            </a:r>
          </a:p>
          <a:p>
            <a:pPr marL="0" marR="0" lvl="0" indent="0" algn="l" defTabSz="914400" rtl="0" eaLnBrk="1" fontAlgn="auto" latinLnBrk="0" hangingPunct="1">
              <a:lnSpc>
                <a:spcPct val="100000"/>
              </a:lnSpc>
              <a:spcBef>
                <a:spcPts val="576"/>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abon Next LT"/>
                <a:ea typeface="+mn-ea"/>
                <a:cs typeface="+mn-cs"/>
              </a:rPr>
              <a:t>Comp. Scie. and App., vol. 7, pp. 409 — 418, Jul. 2016.</a:t>
            </a:r>
          </a:p>
          <a:p>
            <a:pPr marL="0" marR="0" lvl="0" indent="0" algn="l" defTabSz="914400" rtl="0" eaLnBrk="1" fontAlgn="auto" latinLnBrk="0" hangingPunct="1">
              <a:lnSpc>
                <a:spcPct val="100000"/>
              </a:lnSpc>
              <a:spcBef>
                <a:spcPts val="576"/>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1F2C8F"/>
              </a:solidFill>
              <a:effectLst/>
              <a:uLnTx/>
              <a:uFillTx/>
              <a:latin typeface="Sabon Next LT"/>
              <a:ea typeface="+mn-ea"/>
              <a:cs typeface="+mn-cs"/>
            </a:endParaRPr>
          </a:p>
        </p:txBody>
      </p:sp>
    </p:spTree>
    <p:extLst>
      <p:ext uri="{BB962C8B-B14F-4D97-AF65-F5344CB8AC3E}">
        <p14:creationId xmlns:p14="http://schemas.microsoft.com/office/powerpoint/2010/main" val="4131730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0E206-89B0-80BB-3033-82AF7D3FF3AA}"/>
              </a:ext>
            </a:extLst>
          </p:cNvPr>
          <p:cNvSpPr>
            <a:spLocks noGrp="1"/>
          </p:cNvSpPr>
          <p:nvPr>
            <p:ph type="title"/>
          </p:nvPr>
        </p:nvSpPr>
        <p:spPr/>
        <p:txBody>
          <a:bodyPr/>
          <a:lstStyle/>
          <a:p>
            <a:r>
              <a:rPr lang="en-US" dirty="0"/>
              <a:t>REFERENCES</a:t>
            </a:r>
            <a:br>
              <a:rPr lang="en-US" dirty="0"/>
            </a:br>
            <a:endParaRPr lang="en-US" dirty="0"/>
          </a:p>
        </p:txBody>
      </p:sp>
      <p:sp>
        <p:nvSpPr>
          <p:cNvPr id="4" name="Subtitle 2">
            <a:extLst>
              <a:ext uri="{FF2B5EF4-FFF2-40B4-BE49-F238E27FC236}">
                <a16:creationId xmlns:a16="http://schemas.microsoft.com/office/drawing/2014/main" id="{843E70FC-02C5-F9F7-826D-6E6DB1BB60B8}"/>
              </a:ext>
            </a:extLst>
          </p:cNvPr>
          <p:cNvSpPr txBox="1">
            <a:spLocks/>
          </p:cNvSpPr>
          <p:nvPr/>
        </p:nvSpPr>
        <p:spPr>
          <a:xfrm>
            <a:off x="1973423" y="1428750"/>
            <a:ext cx="7176052" cy="5068957"/>
          </a:xfrm>
          <a:prstGeom prst="rect">
            <a:avLst/>
          </a:prstGeom>
        </p:spPr>
        <p:txBody>
          <a:bodyPr vert="horz" lIns="91440" tIns="45720" rIns="91440" bIns="45720" rtlCol="0">
            <a:normAutofit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285750" indent="-285750">
              <a:buFont typeface="Wingdings" panose="05000000000000000000" pitchFamily="2" charset="2"/>
              <a:buChar char="v"/>
            </a:pPr>
            <a:r>
              <a:rPr lang="en-US" sz="1600"/>
              <a:t>S. Mahdiani, V. Jeyhani, M. Peltokangas, and A. Vehkaoja, "Is 50 Hz</a:t>
            </a:r>
          </a:p>
          <a:p>
            <a:r>
              <a:rPr lang="en-US" sz="1600"/>
              <a:t>high enough ECG sampling frequency for accurate HRV analysis?,"</a:t>
            </a:r>
          </a:p>
          <a:p>
            <a:r>
              <a:rPr lang="en-US" sz="1600"/>
              <a:t>Proc. of IEEE 37th Annual Conf on Eng. in Medicine and Biology Soc.,</a:t>
            </a:r>
          </a:p>
          <a:p>
            <a:r>
              <a:rPr lang="en-US" sz="1600"/>
              <a:t>EMBC, pp. 5948 - 5951, Aug. 2015.</a:t>
            </a:r>
          </a:p>
          <a:p>
            <a:pPr marL="285750" indent="-285750">
              <a:buFont typeface="Wingdings" panose="05000000000000000000" pitchFamily="2" charset="2"/>
              <a:buChar char="v"/>
            </a:pPr>
            <a:r>
              <a:rPr lang="en-US" sz="1600"/>
              <a:t>A. Dihn, L. Luu, and T. Cao, "Blood Pressure Measurement Using</a:t>
            </a:r>
          </a:p>
          <a:p>
            <a:r>
              <a:rPr lang="en-US" sz="1600"/>
              <a:t>Finger ECG and Photoplethysmogram for IoT," Proc. of Int. Conf on</a:t>
            </a:r>
          </a:p>
          <a:p>
            <a:r>
              <a:rPr lang="en-US" sz="1600"/>
              <a:t>Dev. Of Biomedical Eng. in Vietnam - IFMBE6, Springer, vol. 63, pp.</a:t>
            </a:r>
          </a:p>
          <a:p>
            <a:r>
              <a:rPr lang="en-US" sz="1600"/>
              <a:t>83 - 89, Sep. 2017.</a:t>
            </a:r>
          </a:p>
          <a:p>
            <a:pPr marL="285750" indent="-285750">
              <a:buFont typeface="Wingdings" panose="05000000000000000000" pitchFamily="2" charset="2"/>
              <a:buChar char="v"/>
            </a:pPr>
            <a:r>
              <a:rPr lang="en-US" sz="1600"/>
              <a:t>V. Ordodi, L. Måtiu-lovan, G. Bärbulescu, D. Bonciog, D. Nistor, D.</a:t>
            </a:r>
          </a:p>
          <a:p>
            <a:r>
              <a:rPr lang="en-US" sz="1600"/>
              <a:t>Crisnic, and G. Tänasie, "Experimental Elecrophysyological device</a:t>
            </a:r>
          </a:p>
          <a:p>
            <a:r>
              <a:rPr lang="en-US" sz="1600"/>
              <a:t>for the appreciacion of the cardiac systolic function — a pilot study,"</a:t>
            </a:r>
          </a:p>
          <a:p>
            <a:r>
              <a:rPr lang="en-US" sz="1600"/>
              <a:t>UMFT J. Physiology (Fiziologia), vol. 29, issue 2, pp. 4 — 7, 2019.</a:t>
            </a:r>
          </a:p>
          <a:p>
            <a:pPr marL="285750" indent="-285750">
              <a:buFont typeface="Wingdings" panose="05000000000000000000" pitchFamily="2" charset="2"/>
              <a:buChar char="v"/>
            </a:pPr>
            <a:r>
              <a:rPr lang="en-US" sz="1600"/>
              <a:t>A. Ciuffoletti, "Design of an Open Remote Electrocardiogram (ECG)</a:t>
            </a:r>
          </a:p>
          <a:p>
            <a:r>
              <a:rPr lang="en-US" sz="1600"/>
              <a:t>Service," MDPI Future Inter. J., vol. 11, issue 4, pp. 1 — 19, Apr. 2019.</a:t>
            </a:r>
            <a:endParaRPr lang="en-US" sz="1600" dirty="0"/>
          </a:p>
        </p:txBody>
      </p:sp>
    </p:spTree>
    <p:extLst>
      <p:ext uri="{BB962C8B-B14F-4D97-AF65-F5344CB8AC3E}">
        <p14:creationId xmlns:p14="http://schemas.microsoft.com/office/powerpoint/2010/main" val="3203405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0E206-89B0-80BB-3033-82AF7D3FF3AA}"/>
              </a:ext>
            </a:extLst>
          </p:cNvPr>
          <p:cNvSpPr>
            <a:spLocks noGrp="1"/>
          </p:cNvSpPr>
          <p:nvPr>
            <p:ph type="title"/>
          </p:nvPr>
        </p:nvSpPr>
        <p:spPr/>
        <p:txBody>
          <a:bodyPr/>
          <a:lstStyle/>
          <a:p>
            <a:r>
              <a:rPr lang="en-US" dirty="0"/>
              <a:t>REFERENCES</a:t>
            </a:r>
            <a:br>
              <a:rPr lang="en-US" dirty="0"/>
            </a:br>
            <a:endParaRPr lang="en-US" dirty="0"/>
          </a:p>
        </p:txBody>
      </p:sp>
      <p:sp>
        <p:nvSpPr>
          <p:cNvPr id="4" name="Subtitle 2">
            <a:extLst>
              <a:ext uri="{FF2B5EF4-FFF2-40B4-BE49-F238E27FC236}">
                <a16:creationId xmlns:a16="http://schemas.microsoft.com/office/drawing/2014/main" id="{486475A7-8B8F-258F-498B-3B9F4FDA9A7C}"/>
              </a:ext>
            </a:extLst>
          </p:cNvPr>
          <p:cNvSpPr txBox="1">
            <a:spLocks/>
          </p:cNvSpPr>
          <p:nvPr/>
        </p:nvSpPr>
        <p:spPr>
          <a:xfrm>
            <a:off x="1896768" y="1686835"/>
            <a:ext cx="7176052" cy="5068957"/>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285750" indent="-285750">
              <a:buFont typeface="Wingdings" panose="05000000000000000000" pitchFamily="2" charset="2"/>
              <a:buChar char="v"/>
            </a:pPr>
            <a:r>
              <a:rPr lang="en-US" sz="1600" dirty="0"/>
              <a:t>A. Polo, P. Narvaez, and C.R. </a:t>
            </a:r>
            <a:r>
              <a:rPr lang="en-US" sz="1600" dirty="0" err="1"/>
              <a:t>Algarin</a:t>
            </a:r>
            <a:r>
              <a:rPr lang="en-US" sz="1600" dirty="0"/>
              <a:t>, "Implementation of a Cost-</a:t>
            </a:r>
          </a:p>
          <a:p>
            <a:r>
              <a:rPr lang="en-US" sz="1600" dirty="0"/>
              <a:t>Effective Didactic Prototype for the Acquisition of Biomedical</a:t>
            </a:r>
          </a:p>
          <a:p>
            <a:r>
              <a:rPr lang="en-US" sz="1600" dirty="0"/>
              <a:t>Signals," MDPI Electronics J., vol. 7, issue 5, pp. I — 23, May 2018.</a:t>
            </a:r>
          </a:p>
          <a:p>
            <a:pPr marL="285750" indent="-285750">
              <a:buFont typeface="Wingdings" panose="05000000000000000000" pitchFamily="2" charset="2"/>
              <a:buChar char="v"/>
            </a:pPr>
            <a:r>
              <a:rPr lang="en-US" sz="1600" dirty="0"/>
              <a:t>C. Saritha, V. Sukanya, and Y. Narasimha Murthy,</a:t>
            </a:r>
          </a:p>
          <a:p>
            <a:r>
              <a:rPr lang="en-US" sz="1600" dirty="0"/>
              <a:t>"ECG signal analysis using wavelet transforms,"</a:t>
            </a:r>
          </a:p>
          <a:p>
            <a:r>
              <a:rPr lang="en-US" sz="1600" dirty="0"/>
              <a:t>Bulgarian Journal of Physics, vol. 35, Article ID</a:t>
            </a:r>
          </a:p>
          <a:p>
            <a:r>
              <a:rPr lang="en-US" sz="1600" dirty="0"/>
              <a:t>13100157, pp. 68-77, 2008.</a:t>
            </a:r>
          </a:p>
        </p:txBody>
      </p:sp>
    </p:spTree>
    <p:extLst>
      <p:ext uri="{BB962C8B-B14F-4D97-AF65-F5344CB8AC3E}">
        <p14:creationId xmlns:p14="http://schemas.microsoft.com/office/powerpoint/2010/main" val="3936107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A5870-E709-08EE-6101-8B95EF00C1D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15D6A804-31CD-E7A1-1D6B-64203D25396F}"/>
              </a:ext>
            </a:extLst>
          </p:cNvPr>
          <p:cNvSpPr>
            <a:spLocks noGrp="1"/>
          </p:cNvSpPr>
          <p:nvPr>
            <p:ph idx="1"/>
          </p:nvPr>
        </p:nvSpPr>
        <p:spPr>
          <a:xfrm>
            <a:off x="1295400" y="1798685"/>
            <a:ext cx="9601200" cy="3581400"/>
          </a:xfrm>
        </p:spPr>
        <p:txBody>
          <a:bodyPr/>
          <a:lstStyle/>
          <a:p>
            <a:pPr marL="0" indent="0">
              <a:buNone/>
            </a:pPr>
            <a:r>
              <a:rPr lang="en-US" dirty="0"/>
              <a:t>The reality that cardiovascular diseases are the leading cause of death around the world. As estimated by the World Health Organization(WHO),the count is 17.9 million or 31% of death case around the world.</a:t>
            </a:r>
          </a:p>
          <a:p>
            <a:pPr marL="0" indent="0">
              <a:buNone/>
            </a:pPr>
            <a:r>
              <a:rPr lang="en-US" dirty="0"/>
              <a:t>This trend is supporting the scientific activity in the direction of developing new cardiovascular monitoring applications is constantly intensifying, like </a:t>
            </a:r>
          </a:p>
          <a:p>
            <a:r>
              <a:rPr lang="en-US" dirty="0"/>
              <a:t>SENSORS USED.</a:t>
            </a:r>
          </a:p>
          <a:p>
            <a:r>
              <a:rPr lang="en-US" dirty="0"/>
              <a:t>DATA ACQUISTION ELEMENT.</a:t>
            </a:r>
          </a:p>
          <a:p>
            <a:r>
              <a:rPr lang="en-US" dirty="0"/>
              <a:t>USER INTERFACE.</a:t>
            </a:r>
          </a:p>
          <a:p>
            <a:r>
              <a:rPr lang="en-US" dirty="0"/>
              <a:t>SIGNAL ALGORITHMS.</a:t>
            </a:r>
          </a:p>
        </p:txBody>
      </p:sp>
      <p:pic>
        <p:nvPicPr>
          <p:cNvPr id="7" name="Picture 6">
            <a:extLst>
              <a:ext uri="{FF2B5EF4-FFF2-40B4-BE49-F238E27FC236}">
                <a16:creationId xmlns:a16="http://schemas.microsoft.com/office/drawing/2014/main" id="{A7BB3031-4B12-8E44-946F-B7D09E1E01C9}"/>
              </a:ext>
            </a:extLst>
          </p:cNvPr>
          <p:cNvPicPr>
            <a:picLocks noChangeAspect="1"/>
          </p:cNvPicPr>
          <p:nvPr/>
        </p:nvPicPr>
        <p:blipFill>
          <a:blip r:embed="rId2"/>
          <a:stretch>
            <a:fillRect/>
          </a:stretch>
        </p:blipFill>
        <p:spPr>
          <a:xfrm>
            <a:off x="6926443" y="3509079"/>
            <a:ext cx="4155865" cy="2741546"/>
          </a:xfrm>
          <a:prstGeom prst="rect">
            <a:avLst/>
          </a:prstGeom>
          <a:ln>
            <a:solidFill>
              <a:schemeClr val="tx1"/>
            </a:solidFill>
          </a:ln>
          <a:effectLst>
            <a:glow rad="139700">
              <a:schemeClr val="accent1">
                <a:satMod val="175000"/>
                <a:alpha val="40000"/>
              </a:schemeClr>
            </a:glow>
            <a:outerShdw blurRad="50800" dist="38100" dir="18900000" algn="bl" rotWithShape="0">
              <a:prstClr val="black">
                <a:alpha val="40000"/>
              </a:prstClr>
            </a:outerShdw>
          </a:effectLst>
        </p:spPr>
      </p:pic>
    </p:spTree>
    <p:extLst>
      <p:ext uri="{BB962C8B-B14F-4D97-AF65-F5344CB8AC3E}">
        <p14:creationId xmlns:p14="http://schemas.microsoft.com/office/powerpoint/2010/main" val="3928686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6709F-C066-616D-CC78-5777C1C98875}"/>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70F818B9-B3F4-E222-B926-96A0FD4D0975}"/>
              </a:ext>
            </a:extLst>
          </p:cNvPr>
          <p:cNvSpPr>
            <a:spLocks noGrp="1"/>
          </p:cNvSpPr>
          <p:nvPr>
            <p:ph idx="1"/>
          </p:nvPr>
        </p:nvSpPr>
        <p:spPr>
          <a:xfrm>
            <a:off x="1371600" y="1341485"/>
            <a:ext cx="9601200" cy="4525915"/>
          </a:xfrm>
        </p:spPr>
        <p:txBody>
          <a:bodyPr/>
          <a:lstStyle/>
          <a:p>
            <a:pPr marL="0" indent="0">
              <a:buNone/>
            </a:pPr>
            <a:r>
              <a:rPr lang="en-US" dirty="0"/>
              <a:t>When it comes to a layman, until he/she has a heart attack, he would not believe that there is something wrong with his heart. However the first step towards getting rid of cardiovascular or any abnormal condition in his/her body. One should always have an eye on their physical condition.</a:t>
            </a:r>
          </a:p>
          <a:p>
            <a:pPr marL="0" indent="0">
              <a:buNone/>
            </a:pPr>
            <a:r>
              <a:rPr lang="en-US" dirty="0"/>
              <a:t>So one can monitor his / her hemodynamic parameters Such as,</a:t>
            </a:r>
          </a:p>
          <a:p>
            <a:pPr>
              <a:buFont typeface="Wingdings" panose="05000000000000000000" pitchFamily="2" charset="2"/>
              <a:buChar char="§"/>
            </a:pPr>
            <a:r>
              <a:rPr lang="en-US" dirty="0"/>
              <a:t>Body temperature.</a:t>
            </a:r>
          </a:p>
          <a:p>
            <a:pPr>
              <a:buFont typeface="Wingdings" panose="05000000000000000000" pitchFamily="2" charset="2"/>
              <a:buChar char="§"/>
            </a:pPr>
            <a:r>
              <a:rPr lang="en-US" dirty="0"/>
              <a:t>Beats per minutes(BPM).</a:t>
            </a:r>
            <a:r>
              <a:rPr lang="en-US" dirty="0" err="1"/>
              <a:t>etc</a:t>
            </a:r>
            <a:endParaRPr lang="en-US" dirty="0"/>
          </a:p>
          <a:p>
            <a:pPr marL="0" indent="0">
              <a:buNone/>
            </a:pPr>
            <a:r>
              <a:rPr lang="en-US" dirty="0"/>
              <a:t>				--If one is suffering from any of the abnormal condition , there must be any abnormal values for this parameters and data analysis from the graph .</a:t>
            </a:r>
          </a:p>
          <a:p>
            <a:pPr marL="0" indent="0">
              <a:buNone/>
            </a:pPr>
            <a:endParaRPr lang="en-US" dirty="0"/>
          </a:p>
        </p:txBody>
      </p:sp>
    </p:spTree>
    <p:extLst>
      <p:ext uri="{BB962C8B-B14F-4D97-AF65-F5344CB8AC3E}">
        <p14:creationId xmlns:p14="http://schemas.microsoft.com/office/powerpoint/2010/main" val="1383044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0EE6-A369-0707-ABF0-05EE89706195}"/>
              </a:ext>
            </a:extLst>
          </p:cNvPr>
          <p:cNvSpPr>
            <a:spLocks noGrp="1"/>
          </p:cNvSpPr>
          <p:nvPr>
            <p:ph type="title"/>
          </p:nvPr>
        </p:nvSpPr>
        <p:spPr>
          <a:xfrm>
            <a:off x="1371600" y="383281"/>
            <a:ext cx="9601200" cy="1149845"/>
          </a:xfrm>
        </p:spPr>
        <p:txBody>
          <a:bodyPr/>
          <a:lstStyle/>
          <a:p>
            <a:r>
              <a:rPr lang="en-US" dirty="0"/>
              <a:t>ABSTRACT</a:t>
            </a:r>
          </a:p>
        </p:txBody>
      </p:sp>
      <p:sp>
        <p:nvSpPr>
          <p:cNvPr id="3" name="Content Placeholder 2">
            <a:extLst>
              <a:ext uri="{FF2B5EF4-FFF2-40B4-BE49-F238E27FC236}">
                <a16:creationId xmlns:a16="http://schemas.microsoft.com/office/drawing/2014/main" id="{88F6CC30-E89C-C952-40C6-B83B1CAB7F12}"/>
              </a:ext>
            </a:extLst>
          </p:cNvPr>
          <p:cNvSpPr>
            <a:spLocks noGrp="1"/>
          </p:cNvSpPr>
          <p:nvPr>
            <p:ph idx="1"/>
          </p:nvPr>
        </p:nvSpPr>
        <p:spPr>
          <a:xfrm>
            <a:off x="1371600" y="1264829"/>
            <a:ext cx="9601200" cy="4602571"/>
          </a:xfrm>
        </p:spPr>
        <p:txBody>
          <a:bodyPr/>
          <a:lstStyle/>
          <a:p>
            <a:pPr marL="0" indent="0">
              <a:buNone/>
            </a:pPr>
            <a:r>
              <a:rPr lang="en-US" dirty="0"/>
              <a:t>The system “VI BASED HEMODYNAMIC MONITOR”  is developed to assist patients and doctors in health care. An Arrhythmia is an abnormal heart rhythm. It may be so brief that it doesn’t change the overall heart rate, but it can cause the heart rate to be too slow or too fast. When arrhythmias are severe or last long ,the heart may not be able to pump enough . This may cause the patient to feel tired or make him pass out . An electrocardiogram is often used to diagnose arrhythmias. This system meant to acquire ECG ,PPG,BODY TEMPERATURE data from the patient and analyze it to detect and classify its anomalies and abnormalities .</a:t>
            </a:r>
          </a:p>
        </p:txBody>
      </p:sp>
    </p:spTree>
    <p:extLst>
      <p:ext uri="{BB962C8B-B14F-4D97-AF65-F5344CB8AC3E}">
        <p14:creationId xmlns:p14="http://schemas.microsoft.com/office/powerpoint/2010/main" val="687540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1767-8E3E-F05F-79CA-4618D4543202}"/>
              </a:ext>
            </a:extLst>
          </p:cNvPr>
          <p:cNvSpPr>
            <a:spLocks noGrp="1"/>
          </p:cNvSpPr>
          <p:nvPr>
            <p:ph type="title"/>
          </p:nvPr>
        </p:nvSpPr>
        <p:spPr>
          <a:xfrm>
            <a:off x="1371600" y="312101"/>
            <a:ext cx="9601200" cy="865121"/>
          </a:xfrm>
        </p:spPr>
        <p:txBody>
          <a:bodyPr/>
          <a:lstStyle/>
          <a:p>
            <a:pPr algn="ctr"/>
            <a:r>
              <a:rPr lang="en-US" dirty="0"/>
              <a:t>HARDWARE USED</a:t>
            </a:r>
          </a:p>
        </p:txBody>
      </p:sp>
      <p:sp>
        <p:nvSpPr>
          <p:cNvPr id="4" name="Rectangle: Rounded Corners 3">
            <a:extLst>
              <a:ext uri="{FF2B5EF4-FFF2-40B4-BE49-F238E27FC236}">
                <a16:creationId xmlns:a16="http://schemas.microsoft.com/office/drawing/2014/main" id="{FAFCF3D6-D601-A45B-9C82-DB521A48A1C0}"/>
              </a:ext>
            </a:extLst>
          </p:cNvPr>
          <p:cNvSpPr/>
          <p:nvPr/>
        </p:nvSpPr>
        <p:spPr>
          <a:xfrm rot="5400000">
            <a:off x="595454" y="2124474"/>
            <a:ext cx="4161343" cy="2609052"/>
          </a:xfrm>
          <a:prstGeom prst="roundRect">
            <a:avLst/>
          </a:prstGeom>
          <a:solidFill>
            <a:schemeClr val="bg1">
              <a:lumMod val="65000"/>
            </a:schemeClr>
          </a:solidFill>
          <a:ln>
            <a:solidFill>
              <a:srgbClr val="000000">
                <a:alpha val="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9A428266-725A-3763-3BE6-7B7156978C37}"/>
              </a:ext>
            </a:extLst>
          </p:cNvPr>
          <p:cNvSpPr/>
          <p:nvPr/>
        </p:nvSpPr>
        <p:spPr>
          <a:xfrm>
            <a:off x="7682054" y="1348328"/>
            <a:ext cx="3038875" cy="2080672"/>
          </a:xfrm>
          <a:prstGeom prst="roundRect">
            <a:avLst/>
          </a:prstGeom>
          <a:solidFill>
            <a:schemeClr val="bg1">
              <a:lumMod val="65000"/>
            </a:schemeClr>
          </a:solidFill>
          <a:ln>
            <a:solidFill>
              <a:srgbClr val="000000">
                <a:alpha val="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E7AECCB2-650B-965D-BD71-C932E6EFC8D0}"/>
              </a:ext>
            </a:extLst>
          </p:cNvPr>
          <p:cNvSpPr/>
          <p:nvPr/>
        </p:nvSpPr>
        <p:spPr>
          <a:xfrm>
            <a:off x="4220658" y="1348328"/>
            <a:ext cx="3038875" cy="1472896"/>
          </a:xfrm>
          <a:prstGeom prst="roundRect">
            <a:avLst/>
          </a:prstGeom>
          <a:solidFill>
            <a:schemeClr val="bg1">
              <a:lumMod val="65000"/>
            </a:schemeClr>
          </a:solidFill>
          <a:ln>
            <a:solidFill>
              <a:srgbClr val="000000">
                <a:alpha val="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2720D0CC-89C0-1606-B707-6BAB8468CCCD}"/>
              </a:ext>
            </a:extLst>
          </p:cNvPr>
          <p:cNvSpPr/>
          <p:nvPr/>
        </p:nvSpPr>
        <p:spPr>
          <a:xfrm>
            <a:off x="4220657" y="2992330"/>
            <a:ext cx="3038875" cy="2517342"/>
          </a:xfrm>
          <a:prstGeom prst="roundRect">
            <a:avLst/>
          </a:prstGeom>
          <a:solidFill>
            <a:schemeClr val="bg1">
              <a:lumMod val="65000"/>
            </a:schemeClr>
          </a:solidFill>
          <a:ln>
            <a:solidFill>
              <a:srgbClr val="000000">
                <a:alpha val="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3F41DD4-321F-C701-9F13-A09DD4054BE0}"/>
              </a:ext>
            </a:extLst>
          </p:cNvPr>
          <p:cNvSpPr/>
          <p:nvPr/>
        </p:nvSpPr>
        <p:spPr>
          <a:xfrm>
            <a:off x="7682054" y="3600106"/>
            <a:ext cx="3038875" cy="1821044"/>
          </a:xfrm>
          <a:prstGeom prst="roundRect">
            <a:avLst/>
          </a:prstGeom>
          <a:solidFill>
            <a:schemeClr val="bg1">
              <a:lumMod val="65000"/>
            </a:schemeClr>
          </a:solidFill>
          <a:ln>
            <a:solidFill>
              <a:srgbClr val="000000">
                <a:alpha val="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descr="Thermometer with solid fill">
            <a:extLst>
              <a:ext uri="{FF2B5EF4-FFF2-40B4-BE49-F238E27FC236}">
                <a16:creationId xmlns:a16="http://schemas.microsoft.com/office/drawing/2014/main" id="{E9903E16-15E4-E5C9-AECD-225CC9B69E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08516" y="3774768"/>
            <a:ext cx="914400" cy="914400"/>
          </a:xfrm>
          <a:prstGeom prst="rect">
            <a:avLst/>
          </a:prstGeom>
        </p:spPr>
      </p:pic>
      <p:pic>
        <p:nvPicPr>
          <p:cNvPr id="12" name="Graphic 11" descr="Heart organ with solid fill">
            <a:extLst>
              <a:ext uri="{FF2B5EF4-FFF2-40B4-BE49-F238E27FC236}">
                <a16:creationId xmlns:a16="http://schemas.microsoft.com/office/drawing/2014/main" id="{90A8A36D-8552-9B42-CCA6-B9253741B8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87001" y="3238043"/>
            <a:ext cx="914400" cy="914400"/>
          </a:xfrm>
          <a:prstGeom prst="rect">
            <a:avLst/>
          </a:prstGeom>
        </p:spPr>
      </p:pic>
      <p:pic>
        <p:nvPicPr>
          <p:cNvPr id="14" name="Graphic 13" descr="Heart with pulse with solid fill">
            <a:extLst>
              <a:ext uri="{FF2B5EF4-FFF2-40B4-BE49-F238E27FC236}">
                <a16:creationId xmlns:a16="http://schemas.microsoft.com/office/drawing/2014/main" id="{B089F02A-A873-004C-3DD3-3037D1F0BB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2894" y="1300638"/>
            <a:ext cx="914400" cy="914400"/>
          </a:xfrm>
          <a:prstGeom prst="rect">
            <a:avLst/>
          </a:prstGeom>
        </p:spPr>
      </p:pic>
      <p:pic>
        <p:nvPicPr>
          <p:cNvPr id="16" name="Graphic 15" descr="Speaker phone with solid fill">
            <a:extLst>
              <a:ext uri="{FF2B5EF4-FFF2-40B4-BE49-F238E27FC236}">
                <a16:creationId xmlns:a16="http://schemas.microsoft.com/office/drawing/2014/main" id="{11D031F6-B6D3-231E-60ED-0937F0D580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22437" y="1487201"/>
            <a:ext cx="1113461" cy="1113461"/>
          </a:xfrm>
          <a:prstGeom prst="rect">
            <a:avLst/>
          </a:prstGeom>
        </p:spPr>
      </p:pic>
      <p:pic>
        <p:nvPicPr>
          <p:cNvPr id="18" name="Graphic 17" descr="Subtitles with solid fill">
            <a:extLst>
              <a:ext uri="{FF2B5EF4-FFF2-40B4-BE49-F238E27FC236}">
                <a16:creationId xmlns:a16="http://schemas.microsoft.com/office/drawing/2014/main" id="{880502B9-3F94-5755-C436-130F294730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26281" y="2106936"/>
            <a:ext cx="1049582" cy="1049582"/>
          </a:xfrm>
          <a:prstGeom prst="rect">
            <a:avLst/>
          </a:prstGeom>
        </p:spPr>
      </p:pic>
      <p:pic>
        <p:nvPicPr>
          <p:cNvPr id="20" name="Graphic 19" descr="Monitor with solid fill">
            <a:extLst>
              <a:ext uri="{FF2B5EF4-FFF2-40B4-BE49-F238E27FC236}">
                <a16:creationId xmlns:a16="http://schemas.microsoft.com/office/drawing/2014/main" id="{32B0DB93-5327-2859-FA14-176F7E6A0A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32737" y="1232195"/>
            <a:ext cx="1265959" cy="1265959"/>
          </a:xfrm>
          <a:prstGeom prst="rect">
            <a:avLst/>
          </a:prstGeom>
        </p:spPr>
      </p:pic>
      <p:pic>
        <p:nvPicPr>
          <p:cNvPr id="22" name="Graphic 21" descr="Gears with solid fill">
            <a:extLst>
              <a:ext uri="{FF2B5EF4-FFF2-40B4-BE49-F238E27FC236}">
                <a16:creationId xmlns:a16="http://schemas.microsoft.com/office/drawing/2014/main" id="{E2806B74-B80B-20FC-DFC4-FCC48E78E65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46880" y="1469264"/>
            <a:ext cx="637672" cy="637672"/>
          </a:xfrm>
          <a:prstGeom prst="rect">
            <a:avLst/>
          </a:prstGeom>
        </p:spPr>
      </p:pic>
      <p:sp>
        <p:nvSpPr>
          <p:cNvPr id="23" name="TextBox 22">
            <a:extLst>
              <a:ext uri="{FF2B5EF4-FFF2-40B4-BE49-F238E27FC236}">
                <a16:creationId xmlns:a16="http://schemas.microsoft.com/office/drawing/2014/main" id="{657124A6-17C8-C24C-F47E-AB22C3C29D53}"/>
              </a:ext>
            </a:extLst>
          </p:cNvPr>
          <p:cNvSpPr txBox="1"/>
          <p:nvPr/>
        </p:nvSpPr>
        <p:spPr>
          <a:xfrm>
            <a:off x="1832906" y="3359270"/>
            <a:ext cx="1686438" cy="830997"/>
          </a:xfrm>
          <a:prstGeom prst="rect">
            <a:avLst/>
          </a:prstGeom>
          <a:noFill/>
        </p:spPr>
        <p:txBody>
          <a:bodyPr wrap="square" rtlCol="0">
            <a:spAutoFit/>
          </a:bodyPr>
          <a:lstStyle/>
          <a:p>
            <a:pPr algn="ctr"/>
            <a:r>
              <a:rPr lang="en-US" sz="4800" dirty="0"/>
              <a:t>GSM</a:t>
            </a:r>
          </a:p>
        </p:txBody>
      </p:sp>
      <p:sp>
        <p:nvSpPr>
          <p:cNvPr id="24" name="TextBox 23">
            <a:extLst>
              <a:ext uri="{FF2B5EF4-FFF2-40B4-BE49-F238E27FC236}">
                <a16:creationId xmlns:a16="http://schemas.microsoft.com/office/drawing/2014/main" id="{01640C6A-689F-A7B9-323E-F58B6914BDCC}"/>
              </a:ext>
            </a:extLst>
          </p:cNvPr>
          <p:cNvSpPr txBox="1"/>
          <p:nvPr/>
        </p:nvSpPr>
        <p:spPr>
          <a:xfrm>
            <a:off x="5063075" y="2061722"/>
            <a:ext cx="1429092" cy="707886"/>
          </a:xfrm>
          <a:prstGeom prst="rect">
            <a:avLst/>
          </a:prstGeom>
          <a:noFill/>
        </p:spPr>
        <p:txBody>
          <a:bodyPr wrap="square" rtlCol="0">
            <a:spAutoFit/>
          </a:bodyPr>
          <a:lstStyle/>
          <a:p>
            <a:pPr algn="ctr"/>
            <a:r>
              <a:rPr lang="en-US" sz="4000" dirty="0"/>
              <a:t>PPG</a:t>
            </a:r>
            <a:endParaRPr lang="en-US" sz="3600" dirty="0"/>
          </a:p>
        </p:txBody>
      </p:sp>
      <p:sp>
        <p:nvSpPr>
          <p:cNvPr id="26" name="TextBox 25">
            <a:extLst>
              <a:ext uri="{FF2B5EF4-FFF2-40B4-BE49-F238E27FC236}">
                <a16:creationId xmlns:a16="http://schemas.microsoft.com/office/drawing/2014/main" id="{B6383A4D-A0EB-3F8C-3D55-CC02BC90544E}"/>
              </a:ext>
            </a:extLst>
          </p:cNvPr>
          <p:cNvSpPr txBox="1"/>
          <p:nvPr/>
        </p:nvSpPr>
        <p:spPr>
          <a:xfrm>
            <a:off x="4930640" y="4282389"/>
            <a:ext cx="1689176" cy="707886"/>
          </a:xfrm>
          <a:prstGeom prst="rect">
            <a:avLst/>
          </a:prstGeom>
          <a:noFill/>
        </p:spPr>
        <p:txBody>
          <a:bodyPr wrap="square" rtlCol="0">
            <a:spAutoFit/>
          </a:bodyPr>
          <a:lstStyle/>
          <a:p>
            <a:pPr algn="ctr"/>
            <a:r>
              <a:rPr lang="en-US" sz="4000" dirty="0"/>
              <a:t>ECG</a:t>
            </a:r>
            <a:endParaRPr lang="en-US" sz="3600" dirty="0"/>
          </a:p>
        </p:txBody>
      </p:sp>
      <p:sp>
        <p:nvSpPr>
          <p:cNvPr id="27" name="TextBox 26">
            <a:extLst>
              <a:ext uri="{FF2B5EF4-FFF2-40B4-BE49-F238E27FC236}">
                <a16:creationId xmlns:a16="http://schemas.microsoft.com/office/drawing/2014/main" id="{36195261-1698-AA92-A2FE-887DA5614C51}"/>
              </a:ext>
            </a:extLst>
          </p:cNvPr>
          <p:cNvSpPr txBox="1"/>
          <p:nvPr/>
        </p:nvSpPr>
        <p:spPr>
          <a:xfrm>
            <a:off x="7999630" y="2498154"/>
            <a:ext cx="2474903" cy="646331"/>
          </a:xfrm>
          <a:prstGeom prst="rect">
            <a:avLst/>
          </a:prstGeom>
          <a:noFill/>
        </p:spPr>
        <p:txBody>
          <a:bodyPr wrap="square" rtlCol="0">
            <a:spAutoFit/>
          </a:bodyPr>
          <a:lstStyle/>
          <a:p>
            <a:pPr algn="ctr"/>
            <a:r>
              <a:rPr lang="en-US" sz="3600" dirty="0"/>
              <a:t>ARDUINO</a:t>
            </a:r>
            <a:endParaRPr lang="en-US" sz="2400" dirty="0"/>
          </a:p>
        </p:txBody>
      </p:sp>
      <p:sp>
        <p:nvSpPr>
          <p:cNvPr id="28" name="TextBox 27">
            <a:extLst>
              <a:ext uri="{FF2B5EF4-FFF2-40B4-BE49-F238E27FC236}">
                <a16:creationId xmlns:a16="http://schemas.microsoft.com/office/drawing/2014/main" id="{EBAFDF2C-0916-F0BC-B6D1-B4FBAFB0031A}"/>
              </a:ext>
            </a:extLst>
          </p:cNvPr>
          <p:cNvSpPr txBox="1"/>
          <p:nvPr/>
        </p:nvSpPr>
        <p:spPr>
          <a:xfrm>
            <a:off x="8344471" y="4578826"/>
            <a:ext cx="1842490" cy="646331"/>
          </a:xfrm>
          <a:prstGeom prst="rect">
            <a:avLst/>
          </a:prstGeom>
          <a:noFill/>
        </p:spPr>
        <p:txBody>
          <a:bodyPr wrap="square" rtlCol="0">
            <a:spAutoFit/>
          </a:bodyPr>
          <a:lstStyle/>
          <a:p>
            <a:pPr algn="ctr"/>
            <a:r>
              <a:rPr lang="en-US" sz="3600" dirty="0"/>
              <a:t>LM35</a:t>
            </a:r>
            <a:endParaRPr lang="en-US" sz="3200" dirty="0"/>
          </a:p>
        </p:txBody>
      </p:sp>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C33751E8-BEFE-9662-95B5-5B22C7107BD0}"/>
                  </a:ext>
                </a:extLst>
              </p:cNvPr>
              <p:cNvGraphicFramePr>
                <a:graphicFrameLocks noChangeAspect="1"/>
              </p:cNvGraphicFramePr>
              <p:nvPr>
                <p:extLst>
                  <p:ext uri="{D42A27DB-BD31-4B8C-83A1-F6EECF244321}">
                    <p14:modId xmlns:p14="http://schemas.microsoft.com/office/powerpoint/2010/main" val="1373232386"/>
                  </p:ext>
                </p:extLst>
              </p:nvPr>
            </p:nvGraphicFramePr>
            <p:xfrm>
              <a:off x="1414594" y="1348328"/>
              <a:ext cx="2511190" cy="4161344"/>
            </p:xfrm>
            <a:graphic>
              <a:graphicData uri="http://schemas.microsoft.com/office/powerpoint/2016/slidezoom">
                <pslz:sldZm>
                  <pslz:sldZmObj sldId="273" cId="2437059679">
                    <pslz:zmPr id="{AEE573A3-5C34-424A-A764-F97E3D0A92C5}" imageType="cover" transitionDur="1000">
                      <p166:blipFill xmlns:p166="http://schemas.microsoft.com/office/powerpoint/2016/6/main">
                        <a:blip r:embed="rId16"/>
                        <a:stretch>
                          <a:fillRect/>
                        </a:stretch>
                      </p166:blipFill>
                      <p166:spPr xmlns:p166="http://schemas.microsoft.com/office/powerpoint/2016/6/main">
                        <a:xfrm>
                          <a:off x="0" y="0"/>
                          <a:ext cx="2511190" cy="4161344"/>
                        </a:xfrm>
                        <a:prstGeom prst="rect">
                          <a:avLst/>
                        </a:prstGeom>
                        <a:ln w="3175">
                          <a:solidFill>
                            <a:prstClr val="ltGray"/>
                          </a:solidFill>
                        </a:ln>
                      </p166:spPr>
                    </pslz:zmPr>
                  </pslz:sldZmObj>
                </pslz:sldZm>
              </a:graphicData>
            </a:graphic>
          </p:graphicFrame>
        </mc:Choice>
        <mc:Fallback xmlns="">
          <p:pic>
            <p:nvPicPr>
              <p:cNvPr id="30" name="Slide Zoom 29">
                <a:hlinkClick r:id="rId17" action="ppaction://hlinksldjump"/>
                <a:extLst>
                  <a:ext uri="{FF2B5EF4-FFF2-40B4-BE49-F238E27FC236}">
                    <a16:creationId xmlns:a16="http://schemas.microsoft.com/office/drawing/2014/main" id="{C33751E8-BEFE-9662-95B5-5B22C7107BD0}"/>
                  </a:ext>
                </a:extLst>
              </p:cNvPr>
              <p:cNvPicPr>
                <a:picLocks noGrp="1" noRot="1" noChangeAspect="1" noMove="1" noResize="1" noEditPoints="1" noAdjustHandles="1" noChangeArrowheads="1" noChangeShapeType="1"/>
              </p:cNvPicPr>
              <p:nvPr/>
            </p:nvPicPr>
            <p:blipFill>
              <a:blip r:embed="rId18"/>
              <a:stretch>
                <a:fillRect/>
              </a:stretch>
            </p:blipFill>
            <p:spPr>
              <a:xfrm>
                <a:off x="1414594" y="1348328"/>
                <a:ext cx="2511190" cy="416134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FA92D0C9-62C8-7924-359D-297B4BFC9847}"/>
                  </a:ext>
                </a:extLst>
              </p:cNvPr>
              <p:cNvGraphicFramePr>
                <a:graphicFrameLocks noChangeAspect="1"/>
              </p:cNvGraphicFramePr>
              <p:nvPr>
                <p:extLst>
                  <p:ext uri="{D42A27DB-BD31-4B8C-83A1-F6EECF244321}">
                    <p14:modId xmlns:p14="http://schemas.microsoft.com/office/powerpoint/2010/main" val="3182391179"/>
                  </p:ext>
                </p:extLst>
              </p:nvPr>
            </p:nvGraphicFramePr>
            <p:xfrm>
              <a:off x="4479708" y="1480669"/>
              <a:ext cx="2626510" cy="1191350"/>
            </p:xfrm>
            <a:graphic>
              <a:graphicData uri="http://schemas.microsoft.com/office/powerpoint/2016/slidezoom">
                <pslz:sldZm>
                  <pslz:sldZmObj sldId="269" cId="630211109">
                    <pslz:zmPr id="{AE8D22A9-BA9C-47D3-A66C-72E00B32C8D5}" imageType="cover" transitionDur="1000">
                      <p166:blipFill xmlns:p166="http://schemas.microsoft.com/office/powerpoint/2016/6/main">
                        <a:blip r:embed="rId16"/>
                        <a:stretch>
                          <a:fillRect/>
                        </a:stretch>
                      </p166:blipFill>
                      <p166:spPr xmlns:p166="http://schemas.microsoft.com/office/powerpoint/2016/6/main">
                        <a:xfrm>
                          <a:off x="0" y="0"/>
                          <a:ext cx="2626510" cy="1191350"/>
                        </a:xfrm>
                        <a:prstGeom prst="rect">
                          <a:avLst/>
                        </a:prstGeom>
                        <a:ln w="3175">
                          <a:solidFill>
                            <a:prstClr val="ltGray"/>
                          </a:solidFill>
                        </a:ln>
                      </p166:spPr>
                    </pslz:zmPr>
                  </pslz:sldZmObj>
                </pslz:sldZm>
              </a:graphicData>
            </a:graphic>
          </p:graphicFrame>
        </mc:Choice>
        <mc:Fallback xmlns="">
          <p:pic>
            <p:nvPicPr>
              <p:cNvPr id="32" name="Slide Zoom 31">
                <a:hlinkClick r:id="rId19" action="ppaction://hlinksldjump"/>
                <a:extLst>
                  <a:ext uri="{FF2B5EF4-FFF2-40B4-BE49-F238E27FC236}">
                    <a16:creationId xmlns:a16="http://schemas.microsoft.com/office/drawing/2014/main" id="{FA92D0C9-62C8-7924-359D-297B4BFC9847}"/>
                  </a:ext>
                </a:extLst>
              </p:cNvPr>
              <p:cNvPicPr>
                <a:picLocks noGrp="1" noRot="1" noChangeAspect="1" noMove="1" noResize="1" noEditPoints="1" noAdjustHandles="1" noChangeArrowheads="1" noChangeShapeType="1"/>
              </p:cNvPicPr>
              <p:nvPr/>
            </p:nvPicPr>
            <p:blipFill>
              <a:blip r:embed="rId18"/>
              <a:stretch>
                <a:fillRect/>
              </a:stretch>
            </p:blipFill>
            <p:spPr>
              <a:xfrm>
                <a:off x="4479708" y="1480669"/>
                <a:ext cx="2626510" cy="11913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73EA1D21-861B-B786-CB07-45C910AD427C}"/>
                  </a:ext>
                </a:extLst>
              </p:cNvPr>
              <p:cNvGraphicFramePr>
                <a:graphicFrameLocks noChangeAspect="1"/>
              </p:cNvGraphicFramePr>
              <p:nvPr>
                <p:extLst>
                  <p:ext uri="{D42A27DB-BD31-4B8C-83A1-F6EECF244321}">
                    <p14:modId xmlns:p14="http://schemas.microsoft.com/office/powerpoint/2010/main" val="3795431891"/>
                  </p:ext>
                </p:extLst>
              </p:nvPr>
            </p:nvGraphicFramePr>
            <p:xfrm>
              <a:off x="4344096" y="3106890"/>
              <a:ext cx="2762121" cy="2209771"/>
            </p:xfrm>
            <a:graphic>
              <a:graphicData uri="http://schemas.microsoft.com/office/powerpoint/2016/slidezoom">
                <pslz:sldZm>
                  <pslz:sldZmObj sldId="268" cId="965668379">
                    <pslz:zmPr id="{834D662E-9EB2-4E0F-8D6C-931C48BA0FE6}" imageType="cover" transitionDur="1000">
                      <p166:blipFill xmlns:p166="http://schemas.microsoft.com/office/powerpoint/2016/6/main">
                        <a:blip r:embed="rId16"/>
                        <a:stretch>
                          <a:fillRect/>
                        </a:stretch>
                      </p166:blipFill>
                      <p166:spPr xmlns:p166="http://schemas.microsoft.com/office/powerpoint/2016/6/main">
                        <a:xfrm>
                          <a:off x="0" y="0"/>
                          <a:ext cx="2762121" cy="2209771"/>
                        </a:xfrm>
                        <a:prstGeom prst="rect">
                          <a:avLst/>
                        </a:prstGeom>
                        <a:ln w="3175">
                          <a:solidFill>
                            <a:prstClr val="ltGray"/>
                          </a:solidFill>
                        </a:ln>
                      </p166:spPr>
                    </pslz:zmPr>
                  </pslz:sldZmObj>
                </pslz:sldZm>
              </a:graphicData>
            </a:graphic>
          </p:graphicFrame>
        </mc:Choice>
        <mc:Fallback xmlns="">
          <p:pic>
            <p:nvPicPr>
              <p:cNvPr id="34" name="Slide Zoom 33">
                <a:hlinkClick r:id="rId20" action="ppaction://hlinksldjump"/>
                <a:extLst>
                  <a:ext uri="{FF2B5EF4-FFF2-40B4-BE49-F238E27FC236}">
                    <a16:creationId xmlns:a16="http://schemas.microsoft.com/office/drawing/2014/main" id="{73EA1D21-861B-B786-CB07-45C910AD427C}"/>
                  </a:ext>
                </a:extLst>
              </p:cNvPr>
              <p:cNvPicPr>
                <a:picLocks noGrp="1" noRot="1" noChangeAspect="1" noMove="1" noResize="1" noEditPoints="1" noAdjustHandles="1" noChangeArrowheads="1" noChangeShapeType="1"/>
              </p:cNvPicPr>
              <p:nvPr/>
            </p:nvPicPr>
            <p:blipFill>
              <a:blip r:embed="rId18"/>
              <a:stretch>
                <a:fillRect/>
              </a:stretch>
            </p:blipFill>
            <p:spPr>
              <a:xfrm>
                <a:off x="4344096" y="3106890"/>
                <a:ext cx="2762121" cy="220977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6" name="Slide Zoom 35">
                <a:extLst>
                  <a:ext uri="{FF2B5EF4-FFF2-40B4-BE49-F238E27FC236}">
                    <a16:creationId xmlns:a16="http://schemas.microsoft.com/office/drawing/2014/main" id="{47040EBF-38E4-D83B-ED63-A60DF1A71506}"/>
                  </a:ext>
                </a:extLst>
              </p:cNvPr>
              <p:cNvGraphicFramePr>
                <a:graphicFrameLocks noChangeAspect="1"/>
              </p:cNvGraphicFramePr>
              <p:nvPr>
                <p:extLst>
                  <p:ext uri="{D42A27DB-BD31-4B8C-83A1-F6EECF244321}">
                    <p14:modId xmlns:p14="http://schemas.microsoft.com/office/powerpoint/2010/main" val="4203750180"/>
                  </p:ext>
                </p:extLst>
              </p:nvPr>
            </p:nvGraphicFramePr>
            <p:xfrm>
              <a:off x="7761962" y="1436851"/>
              <a:ext cx="2849458" cy="1943530"/>
            </p:xfrm>
            <a:graphic>
              <a:graphicData uri="http://schemas.microsoft.com/office/powerpoint/2016/slidezoom">
                <pslz:sldZm>
                  <pslz:sldZmObj sldId="267" cId="3999842856">
                    <pslz:zmPr id="{5D9B62C1-BDE7-404C-A5E9-61A919FD5DDD}" imageType="cover" transitionDur="1000">
                      <p166:blipFill xmlns:p166="http://schemas.microsoft.com/office/powerpoint/2016/6/main">
                        <a:blip r:embed="rId16"/>
                        <a:stretch>
                          <a:fillRect/>
                        </a:stretch>
                      </p166:blipFill>
                      <p166:spPr xmlns:p166="http://schemas.microsoft.com/office/powerpoint/2016/6/main">
                        <a:xfrm>
                          <a:off x="0" y="0"/>
                          <a:ext cx="2849458" cy="1943530"/>
                        </a:xfrm>
                        <a:prstGeom prst="rect">
                          <a:avLst/>
                        </a:prstGeom>
                        <a:ln w="3175">
                          <a:solidFill>
                            <a:prstClr val="ltGray"/>
                          </a:solidFill>
                        </a:ln>
                      </p166:spPr>
                    </pslz:zmPr>
                  </pslz:sldZmObj>
                </pslz:sldZm>
              </a:graphicData>
            </a:graphic>
          </p:graphicFrame>
        </mc:Choice>
        <mc:Fallback xmlns="">
          <p:pic>
            <p:nvPicPr>
              <p:cNvPr id="36" name="Slide Zoom 35">
                <a:hlinkClick r:id="rId21" action="ppaction://hlinksldjump"/>
                <a:extLst>
                  <a:ext uri="{FF2B5EF4-FFF2-40B4-BE49-F238E27FC236}">
                    <a16:creationId xmlns:a16="http://schemas.microsoft.com/office/drawing/2014/main" id="{47040EBF-38E4-D83B-ED63-A60DF1A71506}"/>
                  </a:ext>
                </a:extLst>
              </p:cNvPr>
              <p:cNvPicPr>
                <a:picLocks noGrp="1" noRot="1" noChangeAspect="1" noMove="1" noResize="1" noEditPoints="1" noAdjustHandles="1" noChangeArrowheads="1" noChangeShapeType="1"/>
              </p:cNvPicPr>
              <p:nvPr/>
            </p:nvPicPr>
            <p:blipFill>
              <a:blip r:embed="rId18"/>
              <a:stretch>
                <a:fillRect/>
              </a:stretch>
            </p:blipFill>
            <p:spPr>
              <a:xfrm>
                <a:off x="7761962" y="1436851"/>
                <a:ext cx="2849458" cy="194353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CC90622A-2C72-E53C-AEA7-BBA4D0B577AB}"/>
                  </a:ext>
                </a:extLst>
              </p:cNvPr>
              <p:cNvGraphicFramePr>
                <a:graphicFrameLocks noChangeAspect="1"/>
              </p:cNvGraphicFramePr>
              <p:nvPr>
                <p:extLst>
                  <p:ext uri="{D42A27DB-BD31-4B8C-83A1-F6EECF244321}">
                    <p14:modId xmlns:p14="http://schemas.microsoft.com/office/powerpoint/2010/main" val="3276253127"/>
                  </p:ext>
                </p:extLst>
              </p:nvPr>
            </p:nvGraphicFramePr>
            <p:xfrm>
              <a:off x="8185796" y="3774767"/>
              <a:ext cx="2288737" cy="1658813"/>
            </p:xfrm>
            <a:graphic>
              <a:graphicData uri="http://schemas.microsoft.com/office/powerpoint/2016/slidezoom">
                <pslz:sldZm>
                  <pslz:sldZmObj sldId="270" cId="1934483310">
                    <pslz:zmPr id="{1D09FB21-A5FF-4168-977F-5F6E92D1AE22}" imageType="cover" transitionDur="1000">
                      <p166:blipFill xmlns:p166="http://schemas.microsoft.com/office/powerpoint/2016/6/main">
                        <a:blip r:embed="rId16"/>
                        <a:stretch>
                          <a:fillRect/>
                        </a:stretch>
                      </p166:blipFill>
                      <p166:spPr xmlns:p166="http://schemas.microsoft.com/office/powerpoint/2016/6/main">
                        <a:xfrm>
                          <a:off x="0" y="0"/>
                          <a:ext cx="2288737" cy="1658813"/>
                        </a:xfrm>
                        <a:prstGeom prst="rect">
                          <a:avLst/>
                        </a:prstGeom>
                        <a:ln w="3175">
                          <a:solidFill>
                            <a:prstClr val="ltGray"/>
                          </a:solidFill>
                        </a:ln>
                      </p166:spPr>
                    </pslz:zmPr>
                  </pslz:sldZmObj>
                </pslz:sldZm>
              </a:graphicData>
            </a:graphic>
          </p:graphicFrame>
        </mc:Choice>
        <mc:Fallback xmlns="">
          <p:pic>
            <p:nvPicPr>
              <p:cNvPr id="39" name="Slide Zoom 38">
                <a:hlinkClick r:id="rId22" action="ppaction://hlinksldjump"/>
                <a:extLst>
                  <a:ext uri="{FF2B5EF4-FFF2-40B4-BE49-F238E27FC236}">
                    <a16:creationId xmlns:a16="http://schemas.microsoft.com/office/drawing/2014/main" id="{CC90622A-2C72-E53C-AEA7-BBA4D0B577AB}"/>
                  </a:ext>
                </a:extLst>
              </p:cNvPr>
              <p:cNvPicPr>
                <a:picLocks noGrp="1" noRot="1" noChangeAspect="1" noMove="1" noResize="1" noEditPoints="1" noAdjustHandles="1" noChangeArrowheads="1" noChangeShapeType="1"/>
              </p:cNvPicPr>
              <p:nvPr/>
            </p:nvPicPr>
            <p:blipFill>
              <a:blip r:embed="rId18"/>
              <a:stretch>
                <a:fillRect/>
              </a:stretch>
            </p:blipFill>
            <p:spPr>
              <a:xfrm>
                <a:off x="8185796" y="3774767"/>
                <a:ext cx="2288737" cy="1658813"/>
              </a:xfrm>
              <a:prstGeom prst="rect">
                <a:avLst/>
              </a:prstGeom>
              <a:ln w="3175">
                <a:solidFill>
                  <a:prstClr val="ltGray"/>
                </a:solidFill>
              </a:ln>
            </p:spPr>
          </p:pic>
        </mc:Fallback>
      </mc:AlternateContent>
    </p:spTree>
    <p:extLst>
      <p:ext uri="{BB962C8B-B14F-4D97-AF65-F5344CB8AC3E}">
        <p14:creationId xmlns:p14="http://schemas.microsoft.com/office/powerpoint/2010/main" val="127253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9231A-6EFF-88A2-F8C7-3A78628CC844}"/>
              </a:ext>
            </a:extLst>
          </p:cNvPr>
          <p:cNvSpPr>
            <a:spLocks noGrp="1"/>
          </p:cNvSpPr>
          <p:nvPr>
            <p:ph type="title"/>
          </p:nvPr>
        </p:nvSpPr>
        <p:spPr>
          <a:xfrm>
            <a:off x="1371600" y="247650"/>
            <a:ext cx="9601200" cy="1485900"/>
          </a:xfrm>
        </p:spPr>
        <p:txBody>
          <a:bodyPr/>
          <a:lstStyle/>
          <a:p>
            <a:pPr algn="ctr"/>
            <a:r>
              <a:rPr lang="en-US" dirty="0"/>
              <a:t>ARDUINO UNO</a:t>
            </a:r>
          </a:p>
        </p:txBody>
      </p:sp>
      <p:pic>
        <p:nvPicPr>
          <p:cNvPr id="5" name="Picture 4">
            <a:extLst>
              <a:ext uri="{FF2B5EF4-FFF2-40B4-BE49-F238E27FC236}">
                <a16:creationId xmlns:a16="http://schemas.microsoft.com/office/drawing/2014/main" id="{64B7CCBC-37B9-D063-40B2-B7AEC6CE6116}"/>
              </a:ext>
            </a:extLst>
          </p:cNvPr>
          <p:cNvPicPr>
            <a:picLocks noChangeAspect="1"/>
          </p:cNvPicPr>
          <p:nvPr/>
        </p:nvPicPr>
        <p:blipFill>
          <a:blip r:embed="rId2"/>
          <a:stretch>
            <a:fillRect/>
          </a:stretch>
        </p:blipFill>
        <p:spPr>
          <a:xfrm>
            <a:off x="961473" y="1292207"/>
            <a:ext cx="4661813" cy="3627848"/>
          </a:xfrm>
          <a:prstGeom prst="rect">
            <a:avLst/>
          </a:prstGeom>
        </p:spPr>
      </p:pic>
      <p:sp>
        <p:nvSpPr>
          <p:cNvPr id="6" name="TextBox 5">
            <a:extLst>
              <a:ext uri="{FF2B5EF4-FFF2-40B4-BE49-F238E27FC236}">
                <a16:creationId xmlns:a16="http://schemas.microsoft.com/office/drawing/2014/main" id="{CF5171C4-CADB-3318-5BF8-448320D56289}"/>
              </a:ext>
            </a:extLst>
          </p:cNvPr>
          <p:cNvSpPr txBox="1"/>
          <p:nvPr/>
        </p:nvSpPr>
        <p:spPr>
          <a:xfrm>
            <a:off x="6033413" y="1292207"/>
            <a:ext cx="5349514" cy="3139321"/>
          </a:xfrm>
          <a:prstGeom prst="rect">
            <a:avLst/>
          </a:prstGeom>
          <a:noFill/>
        </p:spPr>
        <p:txBody>
          <a:bodyPr wrap="square" rtlCol="0">
            <a:spAutoFit/>
          </a:bodyPr>
          <a:lstStyle/>
          <a:p>
            <a:r>
              <a:rPr lang="en-US" b="0" dirty="0">
                <a:solidFill>
                  <a:srgbClr val="202122"/>
                </a:solidFill>
                <a:effectLst/>
                <a:latin typeface="Arial" panose="020B0604020202020204" pitchFamily="34" charset="0"/>
              </a:rPr>
              <a:t>The Arduino Uno is a type of Arduino board that is provided as an open-source board that uses an ATmega328p microcontroller in the board. The Arduino Uno contains a set of analog and digital pins that are input and output pins which are used to connect the board to other components. There are a total of fourteen I/O pins placed inboard in which six are analog input pins. The board has a USB connection that can be used to a power supply to the board. The board is used for electronics projects and used to design the circuit.</a:t>
            </a:r>
            <a:endParaRPr lang="en-US" dirty="0"/>
          </a:p>
        </p:txBody>
      </p:sp>
    </p:spTree>
    <p:extLst>
      <p:ext uri="{BB962C8B-B14F-4D97-AF65-F5344CB8AC3E}">
        <p14:creationId xmlns:p14="http://schemas.microsoft.com/office/powerpoint/2010/main" val="3999842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D818-39D1-83D4-745F-25EC6FE61509}"/>
              </a:ext>
            </a:extLst>
          </p:cNvPr>
          <p:cNvSpPr>
            <a:spLocks noGrp="1"/>
          </p:cNvSpPr>
          <p:nvPr>
            <p:ph type="title"/>
          </p:nvPr>
        </p:nvSpPr>
        <p:spPr/>
        <p:txBody>
          <a:bodyPr/>
          <a:lstStyle/>
          <a:p>
            <a:pPr algn="ctr"/>
            <a:r>
              <a:rPr lang="en-US" dirty="0"/>
              <a:t>AD8232 ECG MONITOR SENSOR </a:t>
            </a:r>
          </a:p>
        </p:txBody>
      </p:sp>
      <p:pic>
        <p:nvPicPr>
          <p:cNvPr id="5" name="Picture 4">
            <a:extLst>
              <a:ext uri="{FF2B5EF4-FFF2-40B4-BE49-F238E27FC236}">
                <a16:creationId xmlns:a16="http://schemas.microsoft.com/office/drawing/2014/main" id="{EC4ABFE5-6084-05A7-CE99-73FB2A575C03}"/>
              </a:ext>
            </a:extLst>
          </p:cNvPr>
          <p:cNvPicPr>
            <a:picLocks noChangeAspect="1"/>
          </p:cNvPicPr>
          <p:nvPr/>
        </p:nvPicPr>
        <p:blipFill>
          <a:blip r:embed="rId2"/>
          <a:stretch>
            <a:fillRect/>
          </a:stretch>
        </p:blipFill>
        <p:spPr>
          <a:xfrm>
            <a:off x="1448256" y="1637159"/>
            <a:ext cx="4032668" cy="4032668"/>
          </a:xfrm>
          <a:prstGeom prst="rect">
            <a:avLst/>
          </a:prstGeom>
        </p:spPr>
      </p:pic>
      <p:sp>
        <p:nvSpPr>
          <p:cNvPr id="6" name="TextBox 5">
            <a:extLst>
              <a:ext uri="{FF2B5EF4-FFF2-40B4-BE49-F238E27FC236}">
                <a16:creationId xmlns:a16="http://schemas.microsoft.com/office/drawing/2014/main" id="{4F898EED-AA61-8BAD-8A17-71939D6D6C42}"/>
              </a:ext>
            </a:extLst>
          </p:cNvPr>
          <p:cNvSpPr txBox="1"/>
          <p:nvPr/>
        </p:nvSpPr>
        <p:spPr>
          <a:xfrm>
            <a:off x="6701950" y="1927358"/>
            <a:ext cx="3356450" cy="3693319"/>
          </a:xfrm>
          <a:prstGeom prst="rect">
            <a:avLst/>
          </a:prstGeom>
          <a:noFill/>
        </p:spPr>
        <p:txBody>
          <a:bodyPr wrap="square" rtlCol="0">
            <a:spAutoFit/>
          </a:bodyPr>
          <a:lstStyle/>
          <a:p>
            <a:r>
              <a:rPr lang="en-US" b="1" i="0" dirty="0">
                <a:solidFill>
                  <a:srgbClr val="303030"/>
                </a:solidFill>
                <a:effectLst/>
                <a:latin typeface="-apple-system"/>
              </a:rPr>
              <a:t>AD8232 ECG Module</a:t>
            </a:r>
            <a:r>
              <a:rPr lang="en-US" b="0" i="0" dirty="0">
                <a:solidFill>
                  <a:srgbClr val="303030"/>
                </a:solidFill>
                <a:effectLst/>
                <a:latin typeface="-apple-system"/>
              </a:rPr>
              <a:t> integrated with </a:t>
            </a:r>
            <a:r>
              <a:rPr lang="en-US" b="1" i="0" dirty="0">
                <a:solidFill>
                  <a:srgbClr val="303030"/>
                </a:solidFill>
                <a:effectLst/>
                <a:latin typeface="-apple-system"/>
              </a:rPr>
              <a:t>AD8232 </a:t>
            </a:r>
            <a:r>
              <a:rPr lang="en-US" b="0" i="0" dirty="0">
                <a:solidFill>
                  <a:srgbClr val="303030"/>
                </a:solidFill>
                <a:effectLst/>
                <a:latin typeface="-apple-system"/>
              </a:rPr>
              <a:t>IC from </a:t>
            </a:r>
            <a:r>
              <a:rPr lang="en-US" b="1" i="0" dirty="0">
                <a:solidFill>
                  <a:srgbClr val="303030"/>
                </a:solidFill>
                <a:effectLst/>
                <a:latin typeface="-apple-system"/>
              </a:rPr>
              <a:t>Analog Devices</a:t>
            </a:r>
            <a:r>
              <a:rPr lang="en-US" b="0" i="0" dirty="0">
                <a:solidFill>
                  <a:srgbClr val="303030"/>
                </a:solidFill>
                <a:effectLst/>
                <a:latin typeface="-apple-system"/>
              </a:rPr>
              <a:t>, which is a single-chip designed to extract, amplify, and filter biopotential signals for biopotential measurement applications (like ECG and others). ECGs can be extremely noisy so that the AD8232 Single Lead Heart Rate Monitor acts as an op-amp to help obtain a clear signal from the PR and QT Intervals easily.</a:t>
            </a:r>
            <a:endParaRPr lang="en-US" dirty="0"/>
          </a:p>
        </p:txBody>
      </p:sp>
    </p:spTree>
    <p:extLst>
      <p:ext uri="{BB962C8B-B14F-4D97-AF65-F5344CB8AC3E}">
        <p14:creationId xmlns:p14="http://schemas.microsoft.com/office/powerpoint/2010/main" val="96566837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rgbClr val="8C8D86">
            <a:alpha val="0"/>
          </a:srgbClr>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 BASED HEMODYNAMIC </Template>
  <TotalTime>349</TotalTime>
  <Words>1731</Words>
  <Application>Microsoft Office PowerPoint</Application>
  <PresentationFormat>Widescreen</PresentationFormat>
  <Paragraphs>138</Paragraphs>
  <Slides>32</Slides>
  <Notes>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-apple-system</vt:lpstr>
      <vt:lpstr>Arial</vt:lpstr>
      <vt:lpstr>Calibri</vt:lpstr>
      <vt:lpstr>Franklin Gothic Book</vt:lpstr>
      <vt:lpstr>Open Sans</vt:lpstr>
      <vt:lpstr>Roboto</vt:lpstr>
      <vt:lpstr>Sabon Next LT</vt:lpstr>
      <vt:lpstr>Verdana</vt:lpstr>
      <vt:lpstr>Wingdings</vt:lpstr>
      <vt:lpstr>Crop</vt:lpstr>
      <vt:lpstr>VI BASED HEMODYNAMIC MONITOR </vt:lpstr>
      <vt:lpstr>INTRODUCTION</vt:lpstr>
      <vt:lpstr>PowerPoint Presentation</vt:lpstr>
      <vt:lpstr>MOTIVATION</vt:lpstr>
      <vt:lpstr>PROBLEM STATEMENT</vt:lpstr>
      <vt:lpstr>ABSTRACT</vt:lpstr>
      <vt:lpstr>HARDWARE USED</vt:lpstr>
      <vt:lpstr>ARDUINO UNO</vt:lpstr>
      <vt:lpstr>AD8232 ECG MONITOR SENSOR </vt:lpstr>
      <vt:lpstr>PHOTOPLETHYSMOGRAM SENSOR</vt:lpstr>
      <vt:lpstr>LM35 TEMPERATURE SENSOR</vt:lpstr>
      <vt:lpstr>GSM SIM800L</vt:lpstr>
      <vt:lpstr>SOFTWARE USED</vt:lpstr>
      <vt:lpstr>LABVIEW</vt:lpstr>
      <vt:lpstr>ADRIUNO IDE</vt:lpstr>
      <vt:lpstr>NI - VISA</vt:lpstr>
      <vt:lpstr>CIRCUIT DIAGRAM- ECG</vt:lpstr>
      <vt:lpstr>EXPERIMENTAL DATA:</vt:lpstr>
      <vt:lpstr>CIRCUIT DIAGRAM - PPG</vt:lpstr>
      <vt:lpstr>BLOCK DIAGRAM</vt:lpstr>
      <vt:lpstr>LABVIEW BLOCK DIAGRAM</vt:lpstr>
      <vt:lpstr>LABVIEW FRONT PANEL</vt:lpstr>
      <vt:lpstr>RESULT </vt:lpstr>
      <vt:lpstr>RESULT</vt:lpstr>
      <vt:lpstr>RESULT</vt:lpstr>
      <vt:lpstr>RESULT</vt:lpstr>
      <vt:lpstr>RESULT</vt:lpstr>
      <vt:lpstr>RESULT</vt:lpstr>
      <vt:lpstr>REFERENCES</vt:lpstr>
      <vt:lpstr>REFERENCES </vt:lpstr>
      <vt:lpstr>REFERENCES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 BASED HEMODYNAMIC MONITOR</dc:title>
  <dc:creator>manoj RD</dc:creator>
  <cp:lastModifiedBy>manoj RD</cp:lastModifiedBy>
  <cp:revision>5</cp:revision>
  <dcterms:created xsi:type="dcterms:W3CDTF">2022-11-29T12:01:34Z</dcterms:created>
  <dcterms:modified xsi:type="dcterms:W3CDTF">2023-05-20T13:24:15Z</dcterms:modified>
</cp:coreProperties>
</file>